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21.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1"/>
  </p:notesMasterIdLst>
  <p:handoutMasterIdLst>
    <p:handoutMasterId r:id="rId42"/>
  </p:handoutMasterIdLst>
  <p:sldIdLst>
    <p:sldId id="256" r:id="rId3"/>
    <p:sldId id="326" r:id="rId4"/>
    <p:sldId id="329" r:id="rId5"/>
    <p:sldId id="279" r:id="rId6"/>
    <p:sldId id="262" r:id="rId7"/>
    <p:sldId id="273" r:id="rId8"/>
    <p:sldId id="274" r:id="rId9"/>
    <p:sldId id="319" r:id="rId10"/>
    <p:sldId id="320" r:id="rId11"/>
    <p:sldId id="321" r:id="rId12"/>
    <p:sldId id="322" r:id="rId13"/>
    <p:sldId id="323" r:id="rId14"/>
    <p:sldId id="324" r:id="rId15"/>
    <p:sldId id="277" r:id="rId16"/>
    <p:sldId id="263" r:id="rId17"/>
    <p:sldId id="325" r:id="rId18"/>
    <p:sldId id="275" r:id="rId19"/>
    <p:sldId id="265" r:id="rId20"/>
    <p:sldId id="267" r:id="rId21"/>
    <p:sldId id="268" r:id="rId22"/>
    <p:sldId id="269" r:id="rId23"/>
    <p:sldId id="328" r:id="rId24"/>
    <p:sldId id="330" r:id="rId25"/>
    <p:sldId id="313" r:id="rId26"/>
    <p:sldId id="311" r:id="rId27"/>
    <p:sldId id="282" r:id="rId28"/>
    <p:sldId id="301" r:id="rId29"/>
    <p:sldId id="302" r:id="rId30"/>
    <p:sldId id="304" r:id="rId31"/>
    <p:sldId id="305" r:id="rId32"/>
    <p:sldId id="306" r:id="rId33"/>
    <p:sldId id="307" r:id="rId34"/>
    <p:sldId id="308" r:id="rId35"/>
    <p:sldId id="309" r:id="rId36"/>
    <p:sldId id="272" r:id="rId37"/>
    <p:sldId id="278" r:id="rId38"/>
    <p:sldId id="276" r:id="rId39"/>
    <p:sldId id="259" r:id="rId40"/>
  </p:sldIdLst>
  <p:sldSz cx="9144000" cy="6858000" type="screen4x3"/>
  <p:notesSz cx="7019925" cy="9305925"/>
  <p:custDataLst>
    <p:custData r:id="rId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dawson"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008000"/>
    <a:srgbClr val="007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p:scale>
          <a:sx n="70" d="100"/>
          <a:sy n="70" d="100"/>
        </p:scale>
        <p:origin x="-750" y="19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931"/>
        <p:guide pos="221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OVERALL%20DEMO%20TAKS%20ATTEN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OVERALL%20DEMO%20TAKS%20ATTEND.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OVERALL%20DEMO%20TAKS%20ATTEND.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Reception\AppData\Roaming\Microsoft\Excel\Copy%20of%20T3_observations_sample_data_2011%20(version%201).xlsb"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Reception\AppData\Roaming\Microsoft\Excel\Copy%20of%20T3_observations_sample_data_2011%20(version%201).xlsb"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Documents%20and%20Settings\Ali%20P\Desktop\active\PISD_T3_Collab\data\10_11\survey%20analysis\T3_parentoutput_2010_2011_v2.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T3_parentoutput_2010_2011_v2%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barChart>
        <c:barDir val="col"/>
        <c:grouping val="clustered"/>
        <c:ser>
          <c:idx val="0"/>
          <c:order val="0"/>
          <c:tx>
            <c:strRef>
              <c:f>Sheet1!$J$7</c:f>
              <c:strCache>
                <c:ptCount val="1"/>
                <c:pt idx="0">
                  <c:v>Hispanic</c:v>
                </c:pt>
              </c:strCache>
            </c:strRef>
          </c:tx>
          <c:dLbls>
            <c:dLbl>
              <c:idx val="1"/>
              <c:layout>
                <c:manualLayout>
                  <c:x val="-1.5432098765432143E-3"/>
                  <c:y val="-1.3661202185792349E-2"/>
                </c:manualLayout>
              </c:layout>
              <c:showVal val="1"/>
            </c:dLbl>
            <c:dLbl>
              <c:idx val="2"/>
              <c:layout>
                <c:manualLayout>
                  <c:x val="-1.5432098765432143E-3"/>
                  <c:y val="-2.4590163934426229E-2"/>
                </c:manualLayout>
              </c:layout>
              <c:showVal val="1"/>
            </c:dLbl>
            <c:txPr>
              <a:bodyPr/>
              <a:lstStyle/>
              <a:p>
                <a:pPr>
                  <a:defRPr sz="1600"/>
                </a:pPr>
                <a:endParaRPr lang="en-US"/>
              </a:p>
            </c:txPr>
            <c:showVal val="1"/>
          </c:dLbls>
          <c:cat>
            <c:strRef>
              <c:f>Sheet1!$I$8:$I$10</c:f>
              <c:strCache>
                <c:ptCount val="3"/>
                <c:pt idx="0">
                  <c:v>2010 Grant</c:v>
                </c:pt>
                <c:pt idx="1">
                  <c:v>2011 Grant</c:v>
                </c:pt>
                <c:pt idx="2">
                  <c:v>Collaborative Districts' Average</c:v>
                </c:pt>
              </c:strCache>
            </c:strRef>
          </c:cat>
          <c:val>
            <c:numRef>
              <c:f>Sheet1!$J$8:$J$10</c:f>
              <c:numCache>
                <c:formatCode>0%</c:formatCode>
                <c:ptCount val="3"/>
                <c:pt idx="0">
                  <c:v>0.72109320252277853</c:v>
                </c:pt>
                <c:pt idx="1">
                  <c:v>0.74861572535991161</c:v>
                </c:pt>
                <c:pt idx="2">
                  <c:v>0.54500000000000004</c:v>
                </c:pt>
              </c:numCache>
            </c:numRef>
          </c:val>
        </c:ser>
        <c:ser>
          <c:idx val="1"/>
          <c:order val="1"/>
          <c:tx>
            <c:strRef>
              <c:f>Sheet1!$K$7</c:f>
              <c:strCache>
                <c:ptCount val="1"/>
                <c:pt idx="0">
                  <c:v>African American</c:v>
                </c:pt>
              </c:strCache>
            </c:strRef>
          </c:tx>
          <c:dLbls>
            <c:txPr>
              <a:bodyPr/>
              <a:lstStyle/>
              <a:p>
                <a:pPr>
                  <a:defRPr sz="1600"/>
                </a:pPr>
                <a:endParaRPr lang="en-US"/>
              </a:p>
            </c:txPr>
            <c:showVal val="1"/>
          </c:dLbls>
          <c:cat>
            <c:strRef>
              <c:f>Sheet1!$I$8:$I$10</c:f>
              <c:strCache>
                <c:ptCount val="3"/>
                <c:pt idx="0">
                  <c:v>2010 Grant</c:v>
                </c:pt>
                <c:pt idx="1">
                  <c:v>2011 Grant</c:v>
                </c:pt>
                <c:pt idx="2">
                  <c:v>Collaborative Districts' Average</c:v>
                </c:pt>
              </c:strCache>
            </c:strRef>
          </c:cat>
          <c:val>
            <c:numRef>
              <c:f>Sheet1!$K$8:$K$10</c:f>
              <c:numCache>
                <c:formatCode>0%</c:formatCode>
                <c:ptCount val="3"/>
                <c:pt idx="0">
                  <c:v>0.10651716888577435</c:v>
                </c:pt>
                <c:pt idx="1">
                  <c:v>8.1949058693244731E-2</c:v>
                </c:pt>
                <c:pt idx="2">
                  <c:v>0.10299999999999998</c:v>
                </c:pt>
              </c:numCache>
            </c:numRef>
          </c:val>
        </c:ser>
        <c:ser>
          <c:idx val="2"/>
          <c:order val="2"/>
          <c:tx>
            <c:strRef>
              <c:f>Sheet1!$L$7</c:f>
              <c:strCache>
                <c:ptCount val="1"/>
                <c:pt idx="0">
                  <c:v>Other</c:v>
                </c:pt>
              </c:strCache>
            </c:strRef>
          </c:tx>
          <c:dLbls>
            <c:dLbl>
              <c:idx val="2"/>
              <c:layout>
                <c:manualLayout>
                  <c:x val="-3.0864197530865414E-3"/>
                  <c:y val="-2.7322404371584626E-2"/>
                </c:manualLayout>
              </c:layout>
              <c:showVal val="1"/>
            </c:dLbl>
            <c:txPr>
              <a:bodyPr/>
              <a:lstStyle/>
              <a:p>
                <a:pPr>
                  <a:defRPr sz="1600"/>
                </a:pPr>
                <a:endParaRPr lang="en-US"/>
              </a:p>
            </c:txPr>
            <c:showVal val="1"/>
          </c:dLbls>
          <c:cat>
            <c:strRef>
              <c:f>Sheet1!$I$8:$I$10</c:f>
              <c:strCache>
                <c:ptCount val="3"/>
                <c:pt idx="0">
                  <c:v>2010 Grant</c:v>
                </c:pt>
                <c:pt idx="1">
                  <c:v>2011 Grant</c:v>
                </c:pt>
                <c:pt idx="2">
                  <c:v>Collaborative Districts' Average</c:v>
                </c:pt>
              </c:strCache>
            </c:strRef>
          </c:cat>
          <c:val>
            <c:numRef>
              <c:f>Sheet1!$L$8:$L$10</c:f>
              <c:numCache>
                <c:formatCode>0%</c:formatCode>
                <c:ptCount val="3"/>
                <c:pt idx="0">
                  <c:v>0.17238962859145071</c:v>
                </c:pt>
                <c:pt idx="1">
                  <c:v>0.16943521594684424</c:v>
                </c:pt>
                <c:pt idx="2">
                  <c:v>0.35200000000000031</c:v>
                </c:pt>
              </c:numCache>
            </c:numRef>
          </c:val>
        </c:ser>
        <c:axId val="181593984"/>
        <c:axId val="181993472"/>
      </c:barChart>
      <c:catAx>
        <c:axId val="181593984"/>
        <c:scaling>
          <c:orientation val="minMax"/>
        </c:scaling>
        <c:axPos val="b"/>
        <c:tickLblPos val="nextTo"/>
        <c:txPr>
          <a:bodyPr/>
          <a:lstStyle/>
          <a:p>
            <a:pPr>
              <a:defRPr sz="1600"/>
            </a:pPr>
            <a:endParaRPr lang="en-US"/>
          </a:p>
        </c:txPr>
        <c:crossAx val="181993472"/>
        <c:crosses val="autoZero"/>
        <c:auto val="1"/>
        <c:lblAlgn val="ctr"/>
        <c:lblOffset val="100"/>
      </c:catAx>
      <c:valAx>
        <c:axId val="181993472"/>
        <c:scaling>
          <c:orientation val="minMax"/>
          <c:max val="1"/>
        </c:scaling>
        <c:axPos val="l"/>
        <c:majorGridlines/>
        <c:numFmt formatCode="0%" sourceLinked="1"/>
        <c:tickLblPos val="nextTo"/>
        <c:txPr>
          <a:bodyPr/>
          <a:lstStyle/>
          <a:p>
            <a:pPr>
              <a:defRPr sz="1600"/>
            </a:pPr>
            <a:endParaRPr lang="en-US"/>
          </a:p>
        </c:txPr>
        <c:crossAx val="181593984"/>
        <c:crosses val="autoZero"/>
        <c:crossBetween val="between"/>
        <c:majorUnit val="0.2"/>
      </c:valAx>
    </c:plotArea>
    <c:legend>
      <c:legendPos val="b"/>
      <c:layout/>
      <c:txPr>
        <a:bodyPr/>
        <a:lstStyle/>
        <a:p>
          <a:pPr>
            <a:defRPr sz="160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barChart>
        <c:barDir val="col"/>
        <c:grouping val="clustered"/>
        <c:ser>
          <c:idx val="0"/>
          <c:order val="0"/>
          <c:tx>
            <c:strRef>
              <c:f>Sheet2!$R$13</c:f>
              <c:strCache>
                <c:ptCount val="1"/>
                <c:pt idx="0">
                  <c:v>Economically Disadvantaged</c:v>
                </c:pt>
              </c:strCache>
            </c:strRef>
          </c:tx>
          <c:dLbls>
            <c:dLbl>
              <c:idx val="0"/>
              <c:layout>
                <c:manualLayout>
                  <c:x val="0"/>
                  <c:y val="-1.9642228626261461E-2"/>
                </c:manualLayout>
              </c:layout>
              <c:showVal val="1"/>
            </c:dLbl>
            <c:txPr>
              <a:bodyPr/>
              <a:lstStyle/>
              <a:p>
                <a:pPr>
                  <a:defRPr sz="1600"/>
                </a:pPr>
                <a:endParaRPr lang="en-US"/>
              </a:p>
            </c:txPr>
            <c:showVal val="1"/>
          </c:dLbls>
          <c:cat>
            <c:strRef>
              <c:f>Sheet2!$Q$14:$Q$16</c:f>
              <c:strCache>
                <c:ptCount val="3"/>
                <c:pt idx="0">
                  <c:v>2010 Grant</c:v>
                </c:pt>
                <c:pt idx="1">
                  <c:v>2011 Grant</c:v>
                </c:pt>
                <c:pt idx="2">
                  <c:v>Collaborative Districts' Average</c:v>
                </c:pt>
              </c:strCache>
            </c:strRef>
          </c:cat>
          <c:val>
            <c:numRef>
              <c:f>Sheet2!$R$14:$R$16</c:f>
              <c:numCache>
                <c:formatCode>0%</c:formatCode>
                <c:ptCount val="3"/>
                <c:pt idx="0">
                  <c:v>0.75332866152768063</c:v>
                </c:pt>
                <c:pt idx="1">
                  <c:v>0.76254180602006938</c:v>
                </c:pt>
                <c:pt idx="2">
                  <c:v>0.59</c:v>
                </c:pt>
              </c:numCache>
            </c:numRef>
          </c:val>
        </c:ser>
        <c:ser>
          <c:idx val="1"/>
          <c:order val="1"/>
          <c:tx>
            <c:strRef>
              <c:f>Sheet2!$S$13</c:f>
              <c:strCache>
                <c:ptCount val="1"/>
                <c:pt idx="0">
                  <c:v>Non-Economically Disadvantaged</c:v>
                </c:pt>
              </c:strCache>
            </c:strRef>
          </c:tx>
          <c:dLbls>
            <c:txPr>
              <a:bodyPr/>
              <a:lstStyle/>
              <a:p>
                <a:pPr>
                  <a:defRPr sz="1600"/>
                </a:pPr>
                <a:endParaRPr lang="en-US"/>
              </a:p>
            </c:txPr>
            <c:showVal val="1"/>
          </c:dLbls>
          <c:cat>
            <c:strRef>
              <c:f>Sheet2!$Q$14:$Q$16</c:f>
              <c:strCache>
                <c:ptCount val="3"/>
                <c:pt idx="0">
                  <c:v>2010 Grant</c:v>
                </c:pt>
                <c:pt idx="1">
                  <c:v>2011 Grant</c:v>
                </c:pt>
                <c:pt idx="2">
                  <c:v>Collaborative Districts' Average</c:v>
                </c:pt>
              </c:strCache>
            </c:strRef>
          </c:cat>
          <c:val>
            <c:numRef>
              <c:f>Sheet2!$S$14:$S$16</c:f>
              <c:numCache>
                <c:formatCode>0%</c:formatCode>
                <c:ptCount val="3"/>
                <c:pt idx="0">
                  <c:v>0.24667133847232026</c:v>
                </c:pt>
                <c:pt idx="1">
                  <c:v>0.23745819397993373</c:v>
                </c:pt>
                <c:pt idx="2">
                  <c:v>0.41000000000000031</c:v>
                </c:pt>
              </c:numCache>
            </c:numRef>
          </c:val>
        </c:ser>
        <c:axId val="182031488"/>
        <c:axId val="182033024"/>
      </c:barChart>
      <c:catAx>
        <c:axId val="182031488"/>
        <c:scaling>
          <c:orientation val="minMax"/>
        </c:scaling>
        <c:axPos val="b"/>
        <c:tickLblPos val="nextTo"/>
        <c:txPr>
          <a:bodyPr/>
          <a:lstStyle/>
          <a:p>
            <a:pPr>
              <a:defRPr sz="1600"/>
            </a:pPr>
            <a:endParaRPr lang="en-US"/>
          </a:p>
        </c:txPr>
        <c:crossAx val="182033024"/>
        <c:crosses val="autoZero"/>
        <c:auto val="1"/>
        <c:lblAlgn val="ctr"/>
        <c:lblOffset val="100"/>
      </c:catAx>
      <c:valAx>
        <c:axId val="182033024"/>
        <c:scaling>
          <c:orientation val="minMax"/>
          <c:max val="1"/>
        </c:scaling>
        <c:axPos val="l"/>
        <c:majorGridlines/>
        <c:numFmt formatCode="0%" sourceLinked="1"/>
        <c:tickLblPos val="nextTo"/>
        <c:txPr>
          <a:bodyPr/>
          <a:lstStyle/>
          <a:p>
            <a:pPr>
              <a:defRPr sz="1600"/>
            </a:pPr>
            <a:endParaRPr lang="en-US"/>
          </a:p>
        </c:txPr>
        <c:crossAx val="182031488"/>
        <c:crosses val="autoZero"/>
        <c:crossBetween val="between"/>
        <c:majorUnit val="0.2"/>
      </c:valAx>
    </c:plotArea>
    <c:legend>
      <c:legendPos val="b"/>
      <c:layout/>
      <c:txPr>
        <a:bodyPr/>
        <a:lstStyle/>
        <a:p>
          <a:pPr>
            <a:defRPr sz="1600"/>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barChart>
        <c:barDir val="col"/>
        <c:grouping val="clustered"/>
        <c:ser>
          <c:idx val="0"/>
          <c:order val="0"/>
          <c:tx>
            <c:strRef>
              <c:f>Sheet3!$N$16</c:f>
              <c:strCache>
                <c:ptCount val="1"/>
                <c:pt idx="0">
                  <c:v>LEP</c:v>
                </c:pt>
              </c:strCache>
            </c:strRef>
          </c:tx>
          <c:dLbls>
            <c:dLbl>
              <c:idx val="0"/>
              <c:layout>
                <c:manualLayout>
                  <c:x val="0"/>
                  <c:y val="-1.6836195965366927E-2"/>
                </c:manualLayout>
              </c:layout>
              <c:showVal val="1"/>
            </c:dLbl>
            <c:dLbl>
              <c:idx val="1"/>
              <c:layout>
                <c:manualLayout>
                  <c:x val="-7.7160493827160741E-3"/>
                  <c:y val="-1.9642228626261516E-2"/>
                </c:manualLayout>
              </c:layout>
              <c:showVal val="1"/>
            </c:dLbl>
            <c:txPr>
              <a:bodyPr/>
              <a:lstStyle/>
              <a:p>
                <a:pPr>
                  <a:defRPr sz="1600"/>
                </a:pPr>
                <a:endParaRPr lang="en-US"/>
              </a:p>
            </c:txPr>
            <c:showVal val="1"/>
          </c:dLbls>
          <c:cat>
            <c:strRef>
              <c:f>Sheet3!$M$17:$M$19</c:f>
              <c:strCache>
                <c:ptCount val="3"/>
                <c:pt idx="0">
                  <c:v>2010 Grant</c:v>
                </c:pt>
                <c:pt idx="1">
                  <c:v>2011 Grant</c:v>
                </c:pt>
                <c:pt idx="2">
                  <c:v>Collaborative Districts' Average</c:v>
                </c:pt>
              </c:strCache>
            </c:strRef>
          </c:cat>
          <c:val>
            <c:numRef>
              <c:f>Sheet3!$N$17:$N$19</c:f>
              <c:numCache>
                <c:formatCode>0%</c:formatCode>
                <c:ptCount val="3"/>
                <c:pt idx="0">
                  <c:v>0.36650315346881568</c:v>
                </c:pt>
                <c:pt idx="1">
                  <c:v>0.33922651933701886</c:v>
                </c:pt>
                <c:pt idx="2">
                  <c:v>0.19</c:v>
                </c:pt>
              </c:numCache>
            </c:numRef>
          </c:val>
        </c:ser>
        <c:ser>
          <c:idx val="1"/>
          <c:order val="1"/>
          <c:tx>
            <c:strRef>
              <c:f>Sheet3!$O$16</c:f>
              <c:strCache>
                <c:ptCount val="1"/>
                <c:pt idx="0">
                  <c:v>Non-LEP</c:v>
                </c:pt>
              </c:strCache>
            </c:strRef>
          </c:tx>
          <c:dLbls>
            <c:txPr>
              <a:bodyPr/>
              <a:lstStyle/>
              <a:p>
                <a:pPr>
                  <a:defRPr sz="1600"/>
                </a:pPr>
                <a:endParaRPr lang="en-US"/>
              </a:p>
            </c:txPr>
            <c:showVal val="1"/>
          </c:dLbls>
          <c:cat>
            <c:strRef>
              <c:f>Sheet3!$M$17:$M$19</c:f>
              <c:strCache>
                <c:ptCount val="3"/>
                <c:pt idx="0">
                  <c:v>2010 Grant</c:v>
                </c:pt>
                <c:pt idx="1">
                  <c:v>2011 Grant</c:v>
                </c:pt>
                <c:pt idx="2">
                  <c:v>Collaborative Districts' Average</c:v>
                </c:pt>
              </c:strCache>
            </c:strRef>
          </c:cat>
          <c:val>
            <c:numRef>
              <c:f>Sheet3!$O$17:$O$19</c:f>
              <c:numCache>
                <c:formatCode>0%</c:formatCode>
                <c:ptCount val="3"/>
                <c:pt idx="0">
                  <c:v>0.63349684653118776</c:v>
                </c:pt>
                <c:pt idx="1">
                  <c:v>0.66077348066298591</c:v>
                </c:pt>
                <c:pt idx="2">
                  <c:v>0.81</c:v>
                </c:pt>
              </c:numCache>
            </c:numRef>
          </c:val>
        </c:ser>
        <c:axId val="183455744"/>
        <c:axId val="183457280"/>
      </c:barChart>
      <c:catAx>
        <c:axId val="183455744"/>
        <c:scaling>
          <c:orientation val="minMax"/>
        </c:scaling>
        <c:axPos val="b"/>
        <c:tickLblPos val="nextTo"/>
        <c:txPr>
          <a:bodyPr/>
          <a:lstStyle/>
          <a:p>
            <a:pPr>
              <a:defRPr sz="1600"/>
            </a:pPr>
            <a:endParaRPr lang="en-US"/>
          </a:p>
        </c:txPr>
        <c:crossAx val="183457280"/>
        <c:crosses val="autoZero"/>
        <c:auto val="1"/>
        <c:lblAlgn val="ctr"/>
        <c:lblOffset val="100"/>
      </c:catAx>
      <c:valAx>
        <c:axId val="183457280"/>
        <c:scaling>
          <c:orientation val="minMax"/>
        </c:scaling>
        <c:axPos val="l"/>
        <c:majorGridlines/>
        <c:numFmt formatCode="0%" sourceLinked="1"/>
        <c:tickLblPos val="nextTo"/>
        <c:txPr>
          <a:bodyPr/>
          <a:lstStyle/>
          <a:p>
            <a:pPr>
              <a:defRPr sz="1600"/>
            </a:pPr>
            <a:endParaRPr lang="en-US"/>
          </a:p>
        </c:txPr>
        <c:crossAx val="183455744"/>
        <c:crosses val="autoZero"/>
        <c:crossBetween val="between"/>
        <c:majorUnit val="0.2"/>
      </c:valAx>
    </c:plotArea>
    <c:legend>
      <c:legendPos val="b"/>
      <c:layout/>
      <c:txPr>
        <a:bodyPr/>
        <a:lstStyle/>
        <a:p>
          <a:pPr>
            <a:defRPr sz="1600"/>
          </a:pPr>
          <a:endParaRPr lang="en-US"/>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7"/>
  <c:chart>
    <c:autoTitleDeleted val="1"/>
    <c:plotArea>
      <c:layout/>
      <c:barChart>
        <c:barDir val="col"/>
        <c:grouping val="clustered"/>
        <c:ser>
          <c:idx val="0"/>
          <c:order val="0"/>
          <c:tx>
            <c:strRef>
              <c:f>'Final %'!$B$160</c:f>
              <c:strCache>
                <c:ptCount val="1"/>
                <c:pt idx="0">
                  <c:v>2010 (N=50)</c:v>
                </c:pt>
              </c:strCache>
            </c:strRef>
          </c:tx>
          <c:dLbls>
            <c:txPr>
              <a:bodyPr/>
              <a:lstStyle/>
              <a:p>
                <a:pPr>
                  <a:defRPr sz="1600" baseline="0"/>
                </a:pPr>
                <a:endParaRPr lang="en-US"/>
              </a:p>
            </c:txPr>
            <c:showVal val="1"/>
          </c:dLbls>
          <c:cat>
            <c:strRef>
              <c:f>'Final %'!$A$161:$A$163</c:f>
              <c:strCache>
                <c:ptCount val="3"/>
                <c:pt idx="0">
                  <c:v>No problems</c:v>
                </c:pt>
                <c:pt idx="1">
                  <c:v>Minor problems</c:v>
                </c:pt>
                <c:pt idx="2">
                  <c:v>Significant problems</c:v>
                </c:pt>
              </c:strCache>
            </c:strRef>
          </c:cat>
          <c:val>
            <c:numRef>
              <c:f>'Final %'!$B$161:$B$163</c:f>
              <c:numCache>
                <c:formatCode>0%</c:formatCode>
                <c:ptCount val="3"/>
                <c:pt idx="0">
                  <c:v>0.58000000000000007</c:v>
                </c:pt>
                <c:pt idx="1">
                  <c:v>0.4</c:v>
                </c:pt>
                <c:pt idx="2">
                  <c:v>2.0000000000000011E-2</c:v>
                </c:pt>
              </c:numCache>
            </c:numRef>
          </c:val>
        </c:ser>
        <c:ser>
          <c:idx val="1"/>
          <c:order val="1"/>
          <c:tx>
            <c:strRef>
              <c:f>'Final %'!$C$160</c:f>
              <c:strCache>
                <c:ptCount val="1"/>
                <c:pt idx="0">
                  <c:v>2011 (N=41)</c:v>
                </c:pt>
              </c:strCache>
            </c:strRef>
          </c:tx>
          <c:dLbls>
            <c:dLbl>
              <c:idx val="2"/>
              <c:delete val="1"/>
            </c:dLbl>
            <c:txPr>
              <a:bodyPr/>
              <a:lstStyle/>
              <a:p>
                <a:pPr>
                  <a:defRPr sz="1600" baseline="0"/>
                </a:pPr>
                <a:endParaRPr lang="en-US"/>
              </a:p>
            </c:txPr>
            <c:showVal val="1"/>
          </c:dLbls>
          <c:cat>
            <c:strRef>
              <c:f>'Final %'!$A$161:$A$163</c:f>
              <c:strCache>
                <c:ptCount val="3"/>
                <c:pt idx="0">
                  <c:v>No problems</c:v>
                </c:pt>
                <c:pt idx="1">
                  <c:v>Minor problems</c:v>
                </c:pt>
                <c:pt idx="2">
                  <c:v>Significant problems</c:v>
                </c:pt>
              </c:strCache>
            </c:strRef>
          </c:cat>
          <c:val>
            <c:numRef>
              <c:f>'Final %'!$C$161:$C$163</c:f>
              <c:numCache>
                <c:formatCode>0%</c:formatCode>
                <c:ptCount val="3"/>
                <c:pt idx="0">
                  <c:v>0.78048780487804859</c:v>
                </c:pt>
                <c:pt idx="1">
                  <c:v>0.2195119512195122</c:v>
                </c:pt>
                <c:pt idx="2">
                  <c:v>0</c:v>
                </c:pt>
              </c:numCache>
            </c:numRef>
          </c:val>
        </c:ser>
        <c:axId val="183495296"/>
        <c:axId val="181875072"/>
      </c:barChart>
      <c:catAx>
        <c:axId val="183495296"/>
        <c:scaling>
          <c:orientation val="minMax"/>
        </c:scaling>
        <c:axPos val="b"/>
        <c:tickLblPos val="nextTo"/>
        <c:txPr>
          <a:bodyPr/>
          <a:lstStyle/>
          <a:p>
            <a:pPr>
              <a:defRPr sz="1600" baseline="0"/>
            </a:pPr>
            <a:endParaRPr lang="en-US"/>
          </a:p>
        </c:txPr>
        <c:crossAx val="181875072"/>
        <c:crosses val="autoZero"/>
        <c:auto val="1"/>
        <c:lblAlgn val="ctr"/>
        <c:lblOffset val="100"/>
      </c:catAx>
      <c:valAx>
        <c:axId val="181875072"/>
        <c:scaling>
          <c:orientation val="minMax"/>
          <c:max val="1"/>
          <c:min val="0"/>
        </c:scaling>
        <c:axPos val="l"/>
        <c:majorGridlines/>
        <c:numFmt formatCode="0%" sourceLinked="1"/>
        <c:tickLblPos val="nextTo"/>
        <c:txPr>
          <a:bodyPr/>
          <a:lstStyle/>
          <a:p>
            <a:pPr>
              <a:defRPr sz="1600" baseline="0"/>
            </a:pPr>
            <a:endParaRPr lang="en-US"/>
          </a:p>
        </c:txPr>
        <c:crossAx val="183495296"/>
        <c:crosses val="autoZero"/>
        <c:crossBetween val="between"/>
        <c:majorUnit val="0.2"/>
      </c:valAx>
    </c:plotArea>
    <c:legend>
      <c:legendPos val="b"/>
      <c:layout/>
      <c:txPr>
        <a:bodyPr/>
        <a:lstStyle/>
        <a:p>
          <a:pPr>
            <a:defRPr sz="1600" baseline="0"/>
          </a:pPr>
          <a:endParaRPr lang="en-US"/>
        </a:p>
      </c:txP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7"/>
  <c:chart>
    <c:autoTitleDeleted val="1"/>
    <c:plotArea>
      <c:layout/>
      <c:barChart>
        <c:barDir val="col"/>
        <c:grouping val="clustered"/>
        <c:ser>
          <c:idx val="0"/>
          <c:order val="0"/>
          <c:tx>
            <c:strRef>
              <c:f>'Final %'!$B$237</c:f>
              <c:strCache>
                <c:ptCount val="1"/>
                <c:pt idx="0">
                  <c:v>2010 (N=50)</c:v>
                </c:pt>
              </c:strCache>
            </c:strRef>
          </c:tx>
          <c:dLbls>
            <c:dLbl>
              <c:idx val="0"/>
              <c:delete val="1"/>
            </c:dLbl>
            <c:showVal val="1"/>
          </c:dLbls>
          <c:cat>
            <c:strRef>
              <c:f>'Final %'!$A$238:$A$242</c:f>
              <c:strCache>
                <c:ptCount val="5"/>
                <c:pt idx="0">
                  <c:v>Low</c:v>
                </c:pt>
                <c:pt idx="1">
                  <c:v>Low-moderate</c:v>
                </c:pt>
                <c:pt idx="2">
                  <c:v>Moderate</c:v>
                </c:pt>
                <c:pt idx="3">
                  <c:v>High-moderate</c:v>
                </c:pt>
                <c:pt idx="4">
                  <c:v>High</c:v>
                </c:pt>
              </c:strCache>
            </c:strRef>
          </c:cat>
          <c:val>
            <c:numRef>
              <c:f>'Final %'!$B$238:$B$242</c:f>
              <c:numCache>
                <c:formatCode>0%</c:formatCode>
                <c:ptCount val="5"/>
                <c:pt idx="0">
                  <c:v>0</c:v>
                </c:pt>
                <c:pt idx="1">
                  <c:v>0.1</c:v>
                </c:pt>
                <c:pt idx="2">
                  <c:v>0.28000000000000008</c:v>
                </c:pt>
                <c:pt idx="3">
                  <c:v>0.44</c:v>
                </c:pt>
                <c:pt idx="4">
                  <c:v>0.18000000000000024</c:v>
                </c:pt>
              </c:numCache>
            </c:numRef>
          </c:val>
        </c:ser>
        <c:ser>
          <c:idx val="1"/>
          <c:order val="1"/>
          <c:tx>
            <c:strRef>
              <c:f>'Final %'!$C$237</c:f>
              <c:strCache>
                <c:ptCount val="1"/>
                <c:pt idx="0">
                  <c:v>2011 (N=41)</c:v>
                </c:pt>
              </c:strCache>
            </c:strRef>
          </c:tx>
          <c:dLbls>
            <c:dLbl>
              <c:idx val="0"/>
              <c:delete val="1"/>
            </c:dLbl>
            <c:dLbl>
              <c:idx val="1"/>
              <c:delete val="1"/>
            </c:dLbl>
            <c:dLbl>
              <c:idx val="3"/>
              <c:layout>
                <c:manualLayout>
                  <c:x val="1.2345679012345708E-2"/>
                  <c:y val="-2.806032660894488E-3"/>
                </c:manualLayout>
              </c:layout>
              <c:showVal val="1"/>
            </c:dLbl>
            <c:showVal val="1"/>
          </c:dLbls>
          <c:cat>
            <c:strRef>
              <c:f>'Final %'!$A$238:$A$242</c:f>
              <c:strCache>
                <c:ptCount val="5"/>
                <c:pt idx="0">
                  <c:v>Low</c:v>
                </c:pt>
                <c:pt idx="1">
                  <c:v>Low-moderate</c:v>
                </c:pt>
                <c:pt idx="2">
                  <c:v>Moderate</c:v>
                </c:pt>
                <c:pt idx="3">
                  <c:v>High-moderate</c:v>
                </c:pt>
                <c:pt idx="4">
                  <c:v>High</c:v>
                </c:pt>
              </c:strCache>
            </c:strRef>
          </c:cat>
          <c:val>
            <c:numRef>
              <c:f>'Final %'!$C$238:$C$242</c:f>
              <c:numCache>
                <c:formatCode>0%</c:formatCode>
                <c:ptCount val="5"/>
                <c:pt idx="0">
                  <c:v>0</c:v>
                </c:pt>
                <c:pt idx="1">
                  <c:v>0</c:v>
                </c:pt>
                <c:pt idx="2">
                  <c:v>7.3170731707317069E-2</c:v>
                </c:pt>
                <c:pt idx="3">
                  <c:v>0.36585365853658525</c:v>
                </c:pt>
                <c:pt idx="4">
                  <c:v>0.56097560975609762</c:v>
                </c:pt>
              </c:numCache>
            </c:numRef>
          </c:val>
        </c:ser>
        <c:axId val="181925376"/>
        <c:axId val="181926912"/>
      </c:barChart>
      <c:catAx>
        <c:axId val="181925376"/>
        <c:scaling>
          <c:orientation val="minMax"/>
        </c:scaling>
        <c:axPos val="b"/>
        <c:tickLblPos val="nextTo"/>
        <c:crossAx val="181926912"/>
        <c:crosses val="autoZero"/>
        <c:auto val="1"/>
        <c:lblAlgn val="ctr"/>
        <c:lblOffset val="100"/>
      </c:catAx>
      <c:valAx>
        <c:axId val="181926912"/>
        <c:scaling>
          <c:orientation val="minMax"/>
          <c:max val="1"/>
          <c:min val="0"/>
        </c:scaling>
        <c:axPos val="l"/>
        <c:majorGridlines/>
        <c:numFmt formatCode="0%" sourceLinked="1"/>
        <c:tickLblPos val="nextTo"/>
        <c:crossAx val="181925376"/>
        <c:crosses val="autoZero"/>
        <c:crossBetween val="between"/>
        <c:majorUnit val="0.2"/>
      </c:valAx>
    </c:plotArea>
    <c:legend>
      <c:legendPos val="b"/>
      <c:layout/>
    </c:legend>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barChart>
        <c:barDir val="col"/>
        <c:grouping val="clustered"/>
        <c:ser>
          <c:idx val="0"/>
          <c:order val="0"/>
          <c:tx>
            <c:strRef>
              <c:f>Sheet1!$B$1</c:f>
              <c:strCache>
                <c:ptCount val="1"/>
                <c:pt idx="0">
                  <c:v>2010</c:v>
                </c:pt>
              </c:strCache>
            </c:strRef>
          </c:tx>
          <c:dLbls>
            <c:dLbl>
              <c:idx val="0"/>
              <c:layout>
                <c:manualLayout>
                  <c:x val="0"/>
                  <c:y val="9.5405110470412627E-2"/>
                </c:manualLayout>
              </c:layout>
              <c:showVal val="1"/>
            </c:dLbl>
            <c:dLbl>
              <c:idx val="1"/>
              <c:layout>
                <c:manualLayout>
                  <c:x val="0"/>
                  <c:y val="9.5405110470412627E-2"/>
                </c:manualLayout>
              </c:layout>
              <c:showVal val="1"/>
            </c:dLbl>
            <c:txPr>
              <a:bodyPr/>
              <a:lstStyle/>
              <a:p>
                <a:pPr>
                  <a:defRPr sz="1800" b="1"/>
                </a:pPr>
                <a:endParaRPr lang="en-US"/>
              </a:p>
            </c:txPr>
            <c:showVal val="1"/>
          </c:dLbls>
          <c:cat>
            <c:strRef>
              <c:f>Sheet1!$A$2:$A$3</c:f>
              <c:strCache>
                <c:ptCount val="2"/>
                <c:pt idx="0">
                  <c:v>Teacher</c:v>
                </c:pt>
                <c:pt idx="1">
                  <c:v>Principal</c:v>
                </c:pt>
              </c:strCache>
            </c:strRef>
          </c:cat>
          <c:val>
            <c:numRef>
              <c:f>Sheet1!$B$2:$B$3</c:f>
              <c:numCache>
                <c:formatCode>General</c:formatCode>
                <c:ptCount val="2"/>
                <c:pt idx="0">
                  <c:v>2.63</c:v>
                </c:pt>
                <c:pt idx="1">
                  <c:v>2.21</c:v>
                </c:pt>
              </c:numCache>
            </c:numRef>
          </c:val>
        </c:ser>
        <c:ser>
          <c:idx val="1"/>
          <c:order val="1"/>
          <c:tx>
            <c:strRef>
              <c:f>Sheet1!$C$1</c:f>
              <c:strCache>
                <c:ptCount val="1"/>
                <c:pt idx="0">
                  <c:v>2011</c:v>
                </c:pt>
              </c:strCache>
            </c:strRef>
          </c:tx>
          <c:dLbls>
            <c:dLbl>
              <c:idx val="0"/>
              <c:layout>
                <c:manualLayout>
                  <c:x val="0"/>
                  <c:y val="6.7344783861467708E-2"/>
                </c:manualLayout>
              </c:layout>
              <c:showVal val="1"/>
            </c:dLbl>
            <c:dLbl>
              <c:idx val="1"/>
              <c:layout>
                <c:manualLayout>
                  <c:x val="0"/>
                  <c:y val="8.9793045148624073E-2"/>
                </c:manualLayout>
              </c:layout>
              <c:showVal val="1"/>
            </c:dLbl>
            <c:txPr>
              <a:bodyPr/>
              <a:lstStyle/>
              <a:p>
                <a:pPr>
                  <a:defRPr sz="1800" b="1"/>
                </a:pPr>
                <a:endParaRPr lang="en-US"/>
              </a:p>
            </c:txPr>
            <c:showVal val="1"/>
          </c:dLbls>
          <c:cat>
            <c:strRef>
              <c:f>Sheet1!$A$2:$A$3</c:f>
              <c:strCache>
                <c:ptCount val="2"/>
                <c:pt idx="0">
                  <c:v>Teacher</c:v>
                </c:pt>
                <c:pt idx="1">
                  <c:v>Principal</c:v>
                </c:pt>
              </c:strCache>
            </c:strRef>
          </c:cat>
          <c:val>
            <c:numRef>
              <c:f>Sheet1!$C$2:$C$3</c:f>
              <c:numCache>
                <c:formatCode>General</c:formatCode>
                <c:ptCount val="2"/>
                <c:pt idx="0">
                  <c:v>2.88</c:v>
                </c:pt>
                <c:pt idx="1">
                  <c:v>2.3299999999999987</c:v>
                </c:pt>
              </c:numCache>
            </c:numRef>
          </c:val>
        </c:ser>
        <c:axId val="183431552"/>
        <c:axId val="183433088"/>
      </c:barChart>
      <c:catAx>
        <c:axId val="183431552"/>
        <c:scaling>
          <c:orientation val="minMax"/>
        </c:scaling>
        <c:axPos val="b"/>
        <c:numFmt formatCode="General" sourceLinked="1"/>
        <c:tickLblPos val="nextTo"/>
        <c:txPr>
          <a:bodyPr/>
          <a:lstStyle/>
          <a:p>
            <a:pPr>
              <a:defRPr sz="1800"/>
            </a:pPr>
            <a:endParaRPr lang="en-US"/>
          </a:p>
        </c:txPr>
        <c:crossAx val="183433088"/>
        <c:crosses val="autoZero"/>
        <c:auto val="1"/>
        <c:lblAlgn val="ctr"/>
        <c:lblOffset val="100"/>
      </c:catAx>
      <c:valAx>
        <c:axId val="183433088"/>
        <c:scaling>
          <c:orientation val="minMax"/>
          <c:max val="3"/>
        </c:scaling>
        <c:axPos val="l"/>
        <c:majorGridlines/>
        <c:numFmt formatCode="General" sourceLinked="1"/>
        <c:tickLblPos val="nextTo"/>
        <c:txPr>
          <a:bodyPr/>
          <a:lstStyle/>
          <a:p>
            <a:pPr>
              <a:defRPr sz="1800"/>
            </a:pPr>
            <a:endParaRPr lang="en-US"/>
          </a:p>
        </c:txPr>
        <c:crossAx val="183431552"/>
        <c:crosses val="autoZero"/>
        <c:crossBetween val="between"/>
        <c:majorUnit val="1"/>
      </c:valAx>
    </c:plotArea>
    <c:legend>
      <c:legendPos val="b"/>
      <c:layout/>
      <c:txPr>
        <a:bodyPr/>
        <a:lstStyle/>
        <a:p>
          <a:pPr>
            <a:defRPr sz="1800"/>
          </a:pPr>
          <a:endParaRPr lang="en-US"/>
        </a:p>
      </c:txPr>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15"/>
  <c:chart>
    <c:plotArea>
      <c:layout/>
      <c:barChart>
        <c:barDir val="bar"/>
        <c:grouping val="stacked"/>
        <c:ser>
          <c:idx val="0"/>
          <c:order val="0"/>
          <c:tx>
            <c:strRef>
              <c:f>'parent results'!$H$55</c:f>
              <c:strCache>
                <c:ptCount val="1"/>
                <c:pt idx="0">
                  <c:v>Not necessary</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results'!$H$56:$H$57</c:f>
              <c:numCache>
                <c:formatCode>0%</c:formatCode>
                <c:ptCount val="2"/>
                <c:pt idx="0">
                  <c:v>4.0000000000000022E-2</c:v>
                </c:pt>
                <c:pt idx="1">
                  <c:v>3.0000000000000002E-2</c:v>
                </c:pt>
              </c:numCache>
            </c:numRef>
          </c:val>
        </c:ser>
        <c:ser>
          <c:idx val="1"/>
          <c:order val="1"/>
          <c:tx>
            <c:strRef>
              <c:f>'parent results'!$I$55</c:f>
              <c:strCache>
                <c:ptCount val="1"/>
                <c:pt idx="0">
                  <c:v>Necessary but not essential</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results'!$I$56:$I$57</c:f>
              <c:numCache>
                <c:formatCode>0%</c:formatCode>
                <c:ptCount val="2"/>
                <c:pt idx="0">
                  <c:v>0.1</c:v>
                </c:pt>
                <c:pt idx="1">
                  <c:v>0.24000000000000021</c:v>
                </c:pt>
              </c:numCache>
            </c:numRef>
          </c:val>
        </c:ser>
        <c:ser>
          <c:idx val="2"/>
          <c:order val="2"/>
          <c:tx>
            <c:strRef>
              <c:f>'parent results'!$J$55</c:f>
              <c:strCache>
                <c:ptCount val="1"/>
                <c:pt idx="0">
                  <c:v>Essential but should not commit significant resources</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results'!$J$56:$J$57</c:f>
              <c:numCache>
                <c:formatCode>0%</c:formatCode>
                <c:ptCount val="2"/>
                <c:pt idx="0">
                  <c:v>0.14000000000000001</c:v>
                </c:pt>
                <c:pt idx="1">
                  <c:v>0.18000000000000024</c:v>
                </c:pt>
              </c:numCache>
            </c:numRef>
          </c:val>
        </c:ser>
        <c:ser>
          <c:idx val="3"/>
          <c:order val="3"/>
          <c:tx>
            <c:strRef>
              <c:f>'parent results'!$K$55</c:f>
              <c:strCache>
                <c:ptCount val="1"/>
                <c:pt idx="0">
                  <c:v>Essential and should be state-of-the-art technology</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results'!$K$56:$K$57</c:f>
              <c:numCache>
                <c:formatCode>0%</c:formatCode>
                <c:ptCount val="2"/>
                <c:pt idx="0">
                  <c:v>0.73000000000000065</c:v>
                </c:pt>
                <c:pt idx="1">
                  <c:v>0.55000000000000004</c:v>
                </c:pt>
              </c:numCache>
            </c:numRef>
          </c:val>
        </c:ser>
        <c:dLbls>
          <c:showVal val="1"/>
        </c:dLbls>
        <c:overlap val="100"/>
        <c:axId val="183637888"/>
        <c:axId val="183639424"/>
      </c:barChart>
      <c:catAx>
        <c:axId val="183637888"/>
        <c:scaling>
          <c:orientation val="minMax"/>
        </c:scaling>
        <c:axPos val="l"/>
        <c:numFmt formatCode="General" sourceLinked="1"/>
        <c:tickLblPos val="nextTo"/>
        <c:txPr>
          <a:bodyPr/>
          <a:lstStyle/>
          <a:p>
            <a:pPr>
              <a:defRPr sz="1800"/>
            </a:pPr>
            <a:endParaRPr lang="en-US"/>
          </a:p>
        </c:txPr>
        <c:crossAx val="183639424"/>
        <c:crosses val="autoZero"/>
        <c:auto val="1"/>
        <c:lblAlgn val="ctr"/>
        <c:lblOffset val="100"/>
      </c:catAx>
      <c:valAx>
        <c:axId val="183639424"/>
        <c:scaling>
          <c:orientation val="minMax"/>
          <c:max val="1"/>
        </c:scaling>
        <c:axPos val="b"/>
        <c:majorGridlines/>
        <c:numFmt formatCode="0%" sourceLinked="1"/>
        <c:tickLblPos val="nextTo"/>
        <c:txPr>
          <a:bodyPr/>
          <a:lstStyle/>
          <a:p>
            <a:pPr>
              <a:defRPr sz="1800"/>
            </a:pPr>
            <a:endParaRPr lang="en-US"/>
          </a:p>
        </c:txPr>
        <c:crossAx val="183637888"/>
        <c:crosses val="autoZero"/>
        <c:crossBetween val="between"/>
      </c:valAx>
    </c:plotArea>
    <c:legend>
      <c:legendPos val="b"/>
      <c:layout>
        <c:manualLayout>
          <c:xMode val="edge"/>
          <c:yMode val="edge"/>
          <c:x val="8.8216924273355028E-3"/>
          <c:y val="0.72265570885135377"/>
          <c:w val="0.99007254301545533"/>
          <c:h val="0.26050809518327978"/>
        </c:manualLayout>
      </c:layout>
      <c:txPr>
        <a:bodyPr/>
        <a:lstStyle/>
        <a:p>
          <a:pPr>
            <a:defRPr sz="1600"/>
          </a:pPr>
          <a:endParaRPr lang="en-US"/>
        </a:p>
      </c:txPr>
    </c:legend>
    <c:plotVisOnly val="1"/>
    <c:dispBlanksAs val="gap"/>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manualLayout>
          <c:layoutTarget val="inner"/>
          <c:xMode val="edge"/>
          <c:yMode val="edge"/>
          <c:x val="0.48287924078934658"/>
          <c:y val="3.0866359269839376E-2"/>
          <c:w val="0.47681600563818438"/>
          <c:h val="0.73502346351483816"/>
        </c:manualLayout>
      </c:layout>
      <c:barChart>
        <c:barDir val="bar"/>
        <c:grouping val="clustered"/>
        <c:ser>
          <c:idx val="0"/>
          <c:order val="0"/>
          <c:tx>
            <c:v>2011</c:v>
          </c:tx>
          <c:spPr>
            <a:solidFill>
              <a:schemeClr val="accent5">
                <a:lumMod val="60000"/>
                <a:lumOff val="40000"/>
              </a:schemeClr>
            </a:solidFill>
          </c:spPr>
          <c:dLbls>
            <c:txPr>
              <a:bodyPr/>
              <a:lstStyle/>
              <a:p>
                <a:pPr>
                  <a:defRPr sz="1800"/>
                </a:pPr>
                <a:endParaRPr lang="en-US"/>
              </a:p>
            </c:txPr>
            <c:dLblPos val="inEnd"/>
            <c:showVal val="1"/>
          </c:dLbls>
          <c:cat>
            <c:strRef>
              <c:f>'parent results'!$A$42:$A$47</c:f>
              <c:strCache>
                <c:ptCount val="6"/>
                <c:pt idx="0">
                  <c:v>His/her use of available technology at home for school projects</c:v>
                </c:pt>
                <c:pt idx="1">
                  <c:v>Amount of time spent working with other classmates on projects</c:v>
                </c:pt>
                <c:pt idx="2">
                  <c:v>Amount of initiative taken outside class time doing extra research, etc. for projects involving technology</c:v>
                </c:pt>
                <c:pt idx="3">
                  <c:v>Breadth of understanding of his/her subjects</c:v>
                </c:pt>
                <c:pt idx="4">
                  <c:v>Depth of understanding of his/her subjects</c:v>
                </c:pt>
                <c:pt idx="5">
                  <c:v>More positive attitude towards learning</c:v>
                </c:pt>
              </c:strCache>
            </c:strRef>
          </c:cat>
          <c:val>
            <c:numRef>
              <c:f>'parent results'!$B$42:$B$47</c:f>
              <c:numCache>
                <c:formatCode>0%</c:formatCode>
                <c:ptCount val="6"/>
                <c:pt idx="0">
                  <c:v>0.63254593175853524</c:v>
                </c:pt>
                <c:pt idx="1">
                  <c:v>0.63461538461539024</c:v>
                </c:pt>
                <c:pt idx="2">
                  <c:v>0.67105263157895234</c:v>
                </c:pt>
                <c:pt idx="3">
                  <c:v>0.71065989847716304</c:v>
                </c:pt>
                <c:pt idx="4">
                  <c:v>0.75000000000000455</c:v>
                </c:pt>
                <c:pt idx="5">
                  <c:v>0.7975308641975305</c:v>
                </c:pt>
              </c:numCache>
            </c:numRef>
          </c:val>
        </c:ser>
        <c:ser>
          <c:idx val="1"/>
          <c:order val="1"/>
          <c:tx>
            <c:v>2010</c:v>
          </c:tx>
          <c:spPr>
            <a:solidFill>
              <a:schemeClr val="accent5"/>
            </a:solidFill>
          </c:spPr>
          <c:dLbls>
            <c:txPr>
              <a:bodyPr/>
              <a:lstStyle/>
              <a:p>
                <a:pPr>
                  <a:defRPr sz="1800"/>
                </a:pPr>
                <a:endParaRPr lang="en-US"/>
              </a:p>
            </c:txPr>
            <c:dLblPos val="inEnd"/>
            <c:showVal val="1"/>
          </c:dLbls>
          <c:cat>
            <c:strRef>
              <c:f>'parent results'!$A$42:$A$47</c:f>
              <c:strCache>
                <c:ptCount val="6"/>
                <c:pt idx="0">
                  <c:v>His/her use of available technology at home for school projects</c:v>
                </c:pt>
                <c:pt idx="1">
                  <c:v>Amount of time spent working with other classmates on projects</c:v>
                </c:pt>
                <c:pt idx="2">
                  <c:v>Amount of initiative taken outside class time doing extra research, etc. for projects involving technology</c:v>
                </c:pt>
                <c:pt idx="3">
                  <c:v>Breadth of understanding of his/her subjects</c:v>
                </c:pt>
                <c:pt idx="4">
                  <c:v>Depth of understanding of his/her subjects</c:v>
                </c:pt>
                <c:pt idx="5">
                  <c:v>More positive attitude towards learning</c:v>
                </c:pt>
              </c:strCache>
            </c:strRef>
          </c:cat>
          <c:val>
            <c:numRef>
              <c:f>'parent results'!$C$42:$C$47</c:f>
              <c:numCache>
                <c:formatCode>0%</c:formatCode>
                <c:ptCount val="6"/>
                <c:pt idx="0">
                  <c:v>0.70289855072463769</c:v>
                </c:pt>
                <c:pt idx="1">
                  <c:v>0.57500000000000062</c:v>
                </c:pt>
                <c:pt idx="2">
                  <c:v>0.6764705882352946</c:v>
                </c:pt>
                <c:pt idx="3">
                  <c:v>0.61538461538461564</c:v>
                </c:pt>
                <c:pt idx="4">
                  <c:v>0.6564885496183207</c:v>
                </c:pt>
                <c:pt idx="5">
                  <c:v>0.69014084507042261</c:v>
                </c:pt>
              </c:numCache>
            </c:numRef>
          </c:val>
        </c:ser>
        <c:dLbls>
          <c:showVal val="1"/>
        </c:dLbls>
        <c:axId val="183669120"/>
        <c:axId val="183670656"/>
      </c:barChart>
      <c:catAx>
        <c:axId val="183669120"/>
        <c:scaling>
          <c:orientation val="minMax"/>
        </c:scaling>
        <c:axPos val="l"/>
        <c:tickLblPos val="nextTo"/>
        <c:txPr>
          <a:bodyPr/>
          <a:lstStyle/>
          <a:p>
            <a:pPr>
              <a:defRPr sz="1800"/>
            </a:pPr>
            <a:endParaRPr lang="en-US"/>
          </a:p>
        </c:txPr>
        <c:crossAx val="183670656"/>
        <c:crosses val="autoZero"/>
        <c:auto val="1"/>
        <c:lblAlgn val="ctr"/>
        <c:lblOffset val="100"/>
      </c:catAx>
      <c:valAx>
        <c:axId val="183670656"/>
        <c:scaling>
          <c:orientation val="minMax"/>
          <c:max val="1"/>
        </c:scaling>
        <c:axPos val="b"/>
        <c:majorGridlines/>
        <c:numFmt formatCode="0%" sourceLinked="1"/>
        <c:tickLblPos val="nextTo"/>
        <c:txPr>
          <a:bodyPr/>
          <a:lstStyle/>
          <a:p>
            <a:pPr>
              <a:defRPr sz="1600"/>
            </a:pPr>
            <a:endParaRPr lang="en-US"/>
          </a:p>
        </c:txPr>
        <c:crossAx val="183669120"/>
        <c:crosses val="autoZero"/>
        <c:crossBetween val="between"/>
        <c:majorUnit val="0.2"/>
      </c:valAx>
    </c:plotArea>
    <c:legend>
      <c:legendPos val="b"/>
      <c:layout/>
      <c:txPr>
        <a:bodyPr/>
        <a:lstStyle/>
        <a:p>
          <a:pPr>
            <a:defRPr sz="1600"/>
          </a:pPr>
          <a:endParaRPr lang="en-US"/>
        </a:p>
      </c:txPr>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50" cy="465138"/>
          </a:xfrm>
          <a:prstGeom prst="rect">
            <a:avLst/>
          </a:prstGeom>
        </p:spPr>
        <p:txBody>
          <a:bodyPr vert="horz" lIns="93287" tIns="46644" rIns="93287" bIns="46644" rtlCol="0"/>
          <a:lstStyle>
            <a:lvl1pPr algn="l">
              <a:defRPr sz="1200"/>
            </a:lvl1pPr>
          </a:lstStyle>
          <a:p>
            <a:pPr>
              <a:defRPr/>
            </a:pPr>
            <a:endParaRPr lang="en-US"/>
          </a:p>
        </p:txBody>
      </p:sp>
      <p:sp>
        <p:nvSpPr>
          <p:cNvPr id="3" name="Date Placeholder 2"/>
          <p:cNvSpPr>
            <a:spLocks noGrp="1"/>
          </p:cNvSpPr>
          <p:nvPr>
            <p:ph type="dt" sz="quarter" idx="1"/>
          </p:nvPr>
        </p:nvSpPr>
        <p:spPr>
          <a:xfrm>
            <a:off x="3976688" y="0"/>
            <a:ext cx="3041650" cy="465138"/>
          </a:xfrm>
          <a:prstGeom prst="rect">
            <a:avLst/>
          </a:prstGeom>
        </p:spPr>
        <p:txBody>
          <a:bodyPr vert="horz" lIns="93287" tIns="46644" rIns="93287" bIns="46644" rtlCol="0"/>
          <a:lstStyle>
            <a:lvl1pPr algn="r">
              <a:defRPr sz="1200"/>
            </a:lvl1pPr>
          </a:lstStyle>
          <a:p>
            <a:pPr>
              <a:defRPr/>
            </a:pPr>
            <a:fld id="{FFEF0836-8021-4591-9576-1A7BCEF20D8E}" type="datetimeFigureOut">
              <a:rPr lang="en-US"/>
              <a:pPr>
                <a:defRPr/>
              </a:pPr>
              <a:t>8/30/2011</a:t>
            </a:fld>
            <a:endParaRPr lang="en-US"/>
          </a:p>
        </p:txBody>
      </p:sp>
      <p:sp>
        <p:nvSpPr>
          <p:cNvPr id="4" name="Footer Placeholder 3"/>
          <p:cNvSpPr>
            <a:spLocks noGrp="1"/>
          </p:cNvSpPr>
          <p:nvPr>
            <p:ph type="ftr" sz="quarter" idx="2"/>
          </p:nvPr>
        </p:nvSpPr>
        <p:spPr>
          <a:xfrm>
            <a:off x="0" y="8839200"/>
            <a:ext cx="3041650" cy="465138"/>
          </a:xfrm>
          <a:prstGeom prst="rect">
            <a:avLst/>
          </a:prstGeom>
        </p:spPr>
        <p:txBody>
          <a:bodyPr vert="horz" lIns="93287" tIns="46644" rIns="93287" bIns="46644"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6688" y="8839200"/>
            <a:ext cx="3041650" cy="465138"/>
          </a:xfrm>
          <a:prstGeom prst="rect">
            <a:avLst/>
          </a:prstGeom>
        </p:spPr>
        <p:txBody>
          <a:bodyPr vert="horz" lIns="93287" tIns="46644" rIns="93287" bIns="46644" rtlCol="0" anchor="b"/>
          <a:lstStyle>
            <a:lvl1pPr algn="r">
              <a:defRPr sz="1200"/>
            </a:lvl1pPr>
          </a:lstStyle>
          <a:p>
            <a:pPr>
              <a:defRPr/>
            </a:pPr>
            <a:fld id="{07263D63-14A5-404A-897B-3ACD09C5CB8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50" cy="465138"/>
          </a:xfrm>
          <a:prstGeom prst="rect">
            <a:avLst/>
          </a:prstGeom>
        </p:spPr>
        <p:txBody>
          <a:bodyPr vert="horz" lIns="93287" tIns="46644" rIns="93287" bIns="46644" rtlCol="0"/>
          <a:lstStyle>
            <a:lvl1pPr algn="l">
              <a:defRPr sz="1200"/>
            </a:lvl1pPr>
          </a:lstStyle>
          <a:p>
            <a:pPr>
              <a:defRPr/>
            </a:pPr>
            <a:endParaRPr lang="en-US"/>
          </a:p>
        </p:txBody>
      </p:sp>
      <p:sp>
        <p:nvSpPr>
          <p:cNvPr id="3" name="Date Placeholder 2"/>
          <p:cNvSpPr>
            <a:spLocks noGrp="1"/>
          </p:cNvSpPr>
          <p:nvPr>
            <p:ph type="dt" idx="1"/>
          </p:nvPr>
        </p:nvSpPr>
        <p:spPr>
          <a:xfrm>
            <a:off x="3976688" y="0"/>
            <a:ext cx="3041650" cy="465138"/>
          </a:xfrm>
          <a:prstGeom prst="rect">
            <a:avLst/>
          </a:prstGeom>
        </p:spPr>
        <p:txBody>
          <a:bodyPr vert="horz" lIns="93287" tIns="46644" rIns="93287" bIns="46644" rtlCol="0"/>
          <a:lstStyle>
            <a:lvl1pPr algn="r">
              <a:defRPr sz="1200"/>
            </a:lvl1pPr>
          </a:lstStyle>
          <a:p>
            <a:pPr>
              <a:defRPr/>
            </a:pPr>
            <a:fld id="{21D4064F-0839-4C46-8E82-51E4513B7BEF}" type="datetimeFigureOut">
              <a:rPr lang="en-US"/>
              <a:pPr>
                <a:defRPr/>
              </a:pPr>
              <a:t>8/30/2011</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pPr lvl="0"/>
            <a:endParaRPr lang="en-US" noProof="0" smtClean="0"/>
          </a:p>
        </p:txBody>
      </p:sp>
      <p:sp>
        <p:nvSpPr>
          <p:cNvPr id="5" name="Notes Placeholder 4"/>
          <p:cNvSpPr>
            <a:spLocks noGrp="1"/>
          </p:cNvSpPr>
          <p:nvPr>
            <p:ph type="body" sz="quarter" idx="3"/>
          </p:nvPr>
        </p:nvSpPr>
        <p:spPr>
          <a:xfrm>
            <a:off x="701675" y="4419600"/>
            <a:ext cx="5616575" cy="4187825"/>
          </a:xfrm>
          <a:prstGeom prst="rect">
            <a:avLst/>
          </a:prstGeom>
        </p:spPr>
        <p:txBody>
          <a:bodyPr vert="horz" lIns="93287" tIns="46644" rIns="93287" bIns="4664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39200"/>
            <a:ext cx="3041650" cy="465138"/>
          </a:xfrm>
          <a:prstGeom prst="rect">
            <a:avLst/>
          </a:prstGeom>
        </p:spPr>
        <p:txBody>
          <a:bodyPr vert="horz" lIns="93287" tIns="46644" rIns="93287" bIns="46644"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76688" y="8839200"/>
            <a:ext cx="3041650" cy="465138"/>
          </a:xfrm>
          <a:prstGeom prst="rect">
            <a:avLst/>
          </a:prstGeom>
        </p:spPr>
        <p:txBody>
          <a:bodyPr vert="horz" lIns="93287" tIns="46644" rIns="93287" bIns="46644" rtlCol="0" anchor="b"/>
          <a:lstStyle>
            <a:lvl1pPr algn="r">
              <a:defRPr sz="1200"/>
            </a:lvl1pPr>
          </a:lstStyle>
          <a:p>
            <a:pPr>
              <a:defRPr/>
            </a:pPr>
            <a:fld id="{CC859D9E-C75A-403D-89E5-F8C0B646D0C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Do introductions </a:t>
            </a:r>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799AB03-3EA5-4A20-826B-488A8595245A}"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Tracy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Robert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Robert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noFill/>
          <a:ln>
            <a:solidFill>
              <a:srgbClr val="000000"/>
            </a:solidFill>
            <a:miter lim="800000"/>
            <a:headEnd/>
            <a:tailEnd/>
          </a:ln>
        </p:spPr>
      </p:sp>
      <p:sp>
        <p:nvSpPr>
          <p:cNvPr id="107523"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Robert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3"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AE22376B-4C85-4011-A089-93E830CF6EC0}" type="slidenum">
              <a:rPr lang="en-US" sz="1200">
                <a:latin typeface="Calibri" pitchFamily="34" charset="0"/>
              </a:rPr>
              <a:pPr algn="r" defTabSz="933450"/>
              <a:t>26</a:t>
            </a:fld>
            <a:endParaRPr lang="en-US"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50 of the 84 teachers were selected to participate in observations in 2010 and 41 remained for 2011. The sample was stratified by district and school. Schools within a district were selected to ensure campuses with higher proportions of ELLs were included since this group is the target population for the grant. </a:t>
            </a:r>
          </a:p>
          <a:p>
            <a:pPr>
              <a:spcBef>
                <a:spcPct val="0"/>
              </a:spcBef>
            </a:pPr>
            <a:endParaRPr lang="en-US" smtClean="0"/>
          </a:p>
          <a:p>
            <a:pPr>
              <a:spcBef>
                <a:spcPct val="0"/>
              </a:spcBef>
            </a:pPr>
            <a:r>
              <a:rPr lang="en-US" smtClean="0"/>
              <a:t>The Observation of Teaching and Learning OTL assesses classroom management through three categories: no problems, minor problems, and significant problems. In 2011, 78% of classrooms (N=32) had no problems, and in 2010, 58% of classrooms (N=29) had no problems. Twenty-two percent of classrooms (N=9) in 2011 had minor problems requiring a teacher to redirect (e.g., talking and can I have your attention), compared to 40% of classrooms (N=20) in 2010. No classrooms in 2011 had significant problems, and one classroom in 2010 had significant problems where instruction was interrupted to address classroom management. </a:t>
            </a:r>
          </a:p>
          <a:p>
            <a:pPr>
              <a:spcBef>
                <a:spcPct val="0"/>
              </a:spcBef>
            </a:pPr>
            <a:endParaRPr lang="en-US" smtClean="0"/>
          </a:p>
        </p:txBody>
      </p:sp>
      <p:sp>
        <p:nvSpPr>
          <p:cNvPr id="77827"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58087BEF-F150-4D9D-B93A-F35E39807A46}" type="slidenum">
              <a:rPr lang="en-US" sz="1200">
                <a:latin typeface="Calibri" pitchFamily="34" charset="0"/>
              </a:rPr>
              <a:pPr algn="r" defTabSz="933450"/>
              <a:t>27</a:t>
            </a:fld>
            <a:endParaRPr lang="en-US"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smtClean="0"/>
              <a:t>High</a:t>
            </a:r>
            <a:r>
              <a:rPr lang="en-US" smtClean="0"/>
              <a:t> _2011, 56% : in 2010, 18% (N=9) had high engagement with nearly all students substantively engaged and focused on meaningful and intellectually challenging tasks, participating in lessons with substantial student-to-student and/or student-to-teacher interaction.</a:t>
            </a:r>
          </a:p>
          <a:p>
            <a:pPr>
              <a:spcBef>
                <a:spcPct val="0"/>
              </a:spcBef>
            </a:pPr>
            <a:r>
              <a:rPr lang="en-US" smtClean="0"/>
              <a:t> </a:t>
            </a:r>
            <a:r>
              <a:rPr lang="en-US" b="1" smtClean="0"/>
              <a:t>Hi – moderate </a:t>
            </a:r>
            <a:r>
              <a:rPr lang="en-US" smtClean="0"/>
              <a:t>37% (N=14) 2011 ; 44% (N=22) observed in 2010 had high to moderate engagement with nearly all students on task, conducting activities relevant to assigned tasks, and exhibiting a sustained commitment to and involvement in their academic tasks. </a:t>
            </a:r>
          </a:p>
          <a:p>
            <a:pPr>
              <a:spcBef>
                <a:spcPct val="0"/>
              </a:spcBef>
            </a:pPr>
            <a:r>
              <a:rPr lang="en-US" b="1" smtClean="0"/>
              <a:t>MODERATE </a:t>
            </a:r>
            <a:r>
              <a:rPr lang="en-US" smtClean="0"/>
              <a:t>- 7% (N=3) in 2011 and 28% of classrooms (N=14) in 2010 had moderate engagement with nearly all students obedient, complying with expectations by answering questions and carrying out assignments, but exhibiting limited or moderate interest in the content they were learning. </a:t>
            </a:r>
          </a:p>
          <a:p>
            <a:pPr>
              <a:spcBef>
                <a:spcPct val="0"/>
              </a:spcBef>
            </a:pPr>
            <a:r>
              <a:rPr lang="en-US" b="1" smtClean="0"/>
              <a:t>LOW MODERATE OR LOW </a:t>
            </a:r>
            <a:r>
              <a:rPr lang="en-US" smtClean="0"/>
              <a:t>-No classrooms observed in 2011 had low-moderate or low engagement. 10% (N=5) in 2010 had low to moderate engagement with a few students not focused on the learning tasks and engaging in inappropriate behaviors, most students complying with teacher directives but investing modest effort in learning or understanding the lesson content, and students exhibiting little interest in or enthusiasm for the assigned tasks. </a:t>
            </a:r>
          </a:p>
          <a:p>
            <a:pPr>
              <a:spcBef>
                <a:spcPct val="0"/>
              </a:spcBef>
            </a:pPr>
            <a:endParaRPr lang="en-US" b="1"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79875"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1AAE2411-0794-46A0-98D7-2B159ABCF201}" type="slidenum">
              <a:rPr lang="en-US" sz="1200">
                <a:latin typeface="Calibri" pitchFamily="34" charset="0"/>
              </a:rPr>
              <a:pPr algn="r" defTabSz="933450"/>
              <a:t>28</a:t>
            </a:fld>
            <a:endParaRPr lang="en-US" sz="120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However, still rated lower  than other items, implying that schools can still make improvements in this area. </a:t>
            </a:r>
          </a:p>
          <a:p>
            <a:pPr>
              <a:spcBef>
                <a:spcPct val="0"/>
              </a:spcBef>
            </a:pPr>
            <a:endParaRPr lang="en-US" smtClean="0"/>
          </a:p>
        </p:txBody>
      </p:sp>
      <p:sp>
        <p:nvSpPr>
          <p:cNvPr id="83971"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5BAA3511-9E34-4D65-B180-D53D7E9527E0}" type="slidenum">
              <a:rPr lang="en-US" sz="1200">
                <a:latin typeface="Calibri" pitchFamily="34" charset="0"/>
              </a:rPr>
              <a:pPr algn="r" defTabSz="933450"/>
              <a:t>29</a:t>
            </a:fld>
            <a:endParaRPr lang="en-US" sz="120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Concerning the increase in technology awareness community-wide, descriptive survey data indicates that teachers and principals perceived an increase in parent and community support for school-use of technology. While data does show an increase, these items were still rated lower  than other items, implying that schools can still make improvements in this area. Additionally, more parents in 2011 indicated that technology was essential compared to 2010 and more indicated that technology had positive academic impacts on student achievement in 2010 compared to 2011. </a:t>
            </a:r>
          </a:p>
          <a:p>
            <a:pPr>
              <a:spcBef>
                <a:spcPct val="0"/>
              </a:spcBef>
            </a:pPr>
            <a:endParaRPr lang="en-US" smtClean="0"/>
          </a:p>
        </p:txBody>
      </p:sp>
      <p:sp>
        <p:nvSpPr>
          <p:cNvPr id="86019"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E90088AA-32FC-4D0B-8E81-65347D65691D}" type="slidenum">
              <a:rPr lang="en-US" sz="1200">
                <a:latin typeface="Calibri" pitchFamily="34" charset="0"/>
              </a:rPr>
              <a:pPr algn="r" defTabSz="933450"/>
              <a:t>30</a:t>
            </a:fld>
            <a:endParaRPr lang="en-US" sz="120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8067"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77CD3873-6460-46DC-AB38-F9D37CEFC0A7}" type="slidenum">
              <a:rPr lang="en-US" sz="1200">
                <a:latin typeface="Calibri" pitchFamily="34" charset="0"/>
              </a:rPr>
              <a:pPr algn="r" defTabSz="933450"/>
              <a:t>31</a:t>
            </a:fld>
            <a:endParaRPr lang="en-US"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data</a:t>
            </a:r>
          </a:p>
          <a:p>
            <a:pPr>
              <a:spcBef>
                <a:spcPct val="0"/>
              </a:spcBef>
            </a:pPr>
            <a:r>
              <a:rPr lang="en-US" smtClean="0"/>
              <a:t>2010 – 84 teachers and 1620 student before dropped cases</a:t>
            </a:r>
          </a:p>
          <a:p>
            <a:pPr>
              <a:spcBef>
                <a:spcPct val="0"/>
              </a:spcBef>
            </a:pPr>
            <a:r>
              <a:rPr lang="en-US" smtClean="0"/>
              <a:t>2011 – from taks data pull after dropped cases n=53 t and 1160 students yr 1 and yr 2 participants</a:t>
            </a:r>
          </a:p>
        </p:txBody>
      </p:sp>
      <p:sp>
        <p:nvSpPr>
          <p:cNvPr id="117764"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8F25BE47-A0DB-4FC6-9C97-EF294F95FB44}" type="slidenum">
              <a:rPr lang="en-US" sz="1200">
                <a:latin typeface="Calibri" pitchFamily="34" charset="0"/>
              </a:rPr>
              <a:pPr algn="r" defTabSz="933450"/>
              <a:t>8</a:t>
            </a:fld>
            <a:endParaRPr lang="en-US" sz="120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90115"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B6000773-FCE4-468B-9F31-12ECE5D4D28E}" type="slidenum">
              <a:rPr lang="en-US" sz="1200">
                <a:latin typeface="Calibri" pitchFamily="34" charset="0"/>
              </a:rPr>
              <a:pPr algn="r" defTabSz="933450"/>
              <a:t>32</a:t>
            </a:fld>
            <a:endParaRPr lang="en-US" sz="120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92163"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DC75C2E4-16BA-425C-85B7-2770D8CE88D6}" type="slidenum">
              <a:rPr lang="en-US" sz="1200">
                <a:latin typeface="Calibri" pitchFamily="34" charset="0"/>
              </a:rPr>
              <a:pPr algn="r" defTabSz="933450"/>
              <a:t>33</a:t>
            </a:fld>
            <a:endParaRPr lang="en-US" sz="120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94211"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A060EC6C-2A83-4424-ABE5-6A95C2CC10DE}" type="slidenum">
              <a:rPr lang="en-US" sz="1200">
                <a:latin typeface="Calibri" pitchFamily="34" charset="0"/>
              </a:rPr>
              <a:pPr algn="r" defTabSz="933450"/>
              <a:t>34</a:t>
            </a:fld>
            <a:endParaRPr lang="en-US"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19811" name="Notes Placeholder 2"/>
          <p:cNvSpPr>
            <a:spLocks noGrp="1"/>
          </p:cNvSpPr>
          <p:nvPr>
            <p:ph type="body" idx="1"/>
          </p:nvPr>
        </p:nvSpPr>
        <p:spPr bwMode="auto">
          <a:noFill/>
        </p:spPr>
        <p:txBody>
          <a:bodyPr wrap="square" numCol="1" anchor="t" anchorCtr="0" compatLnSpc="1">
            <a:prstTxWarp prst="textNoShape">
              <a:avLst/>
            </a:prstTxWarp>
          </a:bodyPr>
          <a:lstStyle/>
          <a:p>
            <a:pPr fontAlgn="b">
              <a:spcBef>
                <a:spcPct val="0"/>
              </a:spcBef>
            </a:pPr>
            <a:r>
              <a:rPr lang="en-US" i="1" smtClean="0"/>
              <a:t>Total 2010 – 1176; 2011 – 1100</a:t>
            </a:r>
          </a:p>
          <a:p>
            <a:pPr fontAlgn="b">
              <a:spcBef>
                <a:spcPct val="0"/>
              </a:spcBef>
            </a:pPr>
            <a:r>
              <a:rPr lang="en-US" smtClean="0"/>
              <a:t>* From TEA  2010 and 2011 Student Surveys.</a:t>
            </a:r>
          </a:p>
          <a:p>
            <a:pPr fontAlgn="b">
              <a:spcBef>
                <a:spcPct val="0"/>
              </a:spcBef>
            </a:pPr>
            <a:endParaRPr lang="en-US" smtClean="0"/>
          </a:p>
          <a:p>
            <a:pPr fontAlgn="b">
              <a:spcBef>
                <a:spcPct val="0"/>
              </a:spcBef>
            </a:pPr>
            <a:endParaRPr lang="en-US" smtClean="0"/>
          </a:p>
          <a:p>
            <a:pPr>
              <a:spcBef>
                <a:spcPct val="0"/>
              </a:spcBef>
            </a:pPr>
            <a:endParaRPr lang="en-US" smtClean="0"/>
          </a:p>
        </p:txBody>
      </p:sp>
      <p:sp>
        <p:nvSpPr>
          <p:cNvPr id="119812"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933EFDF8-965F-4D88-B241-BAE2F824D472}" type="slidenum">
              <a:rPr lang="en-US" sz="1200">
                <a:latin typeface="Calibri" pitchFamily="34" charset="0"/>
              </a:rPr>
              <a:pPr algn="r" defTabSz="933450"/>
              <a:t>9</a:t>
            </a:fld>
            <a:endParaRPr lang="en-US"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18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More Hispanic than overall collaborative district elementary enrollment</a:t>
            </a:r>
          </a:p>
        </p:txBody>
      </p:sp>
      <p:sp>
        <p:nvSpPr>
          <p:cNvPr id="121860"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ADAF0DED-C1C5-441B-9BC2-2DD0617A0B92}" type="slidenum">
              <a:rPr lang="en-US" sz="1200">
                <a:latin typeface="Calibri" pitchFamily="34" charset="0"/>
              </a:rPr>
              <a:pPr algn="r" defTabSz="933450"/>
              <a:t>10</a:t>
            </a:fld>
            <a:endParaRPr lang="en-US"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39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23908"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FC380DD5-54B7-43A8-A9E1-03B099EE380B}" type="slidenum">
              <a:rPr lang="en-US" sz="1200">
                <a:latin typeface="Calibri" pitchFamily="34" charset="0"/>
              </a:rPr>
              <a:pPr algn="r" defTabSz="933450"/>
              <a:t>11</a:t>
            </a:fld>
            <a:endParaRPr lang="en-US"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59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25956"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BF9C4171-42E5-4B48-BAE2-136C3EAA5C8F}" type="slidenum">
              <a:rPr lang="en-US" sz="1200">
                <a:latin typeface="Calibri" pitchFamily="34" charset="0"/>
              </a:rPr>
              <a:pPr algn="r" defTabSz="933450"/>
              <a:t>12</a:t>
            </a:fld>
            <a:endParaRPr 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8003" name="Notes Placeholder 2"/>
          <p:cNvSpPr>
            <a:spLocks noGrp="1"/>
          </p:cNvSpPr>
          <p:nvPr>
            <p:ph type="body" idx="1"/>
          </p:nvPr>
        </p:nvSpPr>
        <p:spPr bwMode="auto">
          <a:noFill/>
        </p:spPr>
        <p:txBody>
          <a:bodyPr wrap="square" numCol="1" anchor="t" anchorCtr="0" compatLnSpc="1">
            <a:prstTxWarp prst="textNoShape">
              <a:avLst/>
            </a:prstTxWarp>
          </a:bodyPr>
          <a:lstStyle/>
          <a:p>
            <a:pPr fontAlgn="t">
              <a:spcBef>
                <a:spcPct val="0"/>
              </a:spcBef>
            </a:pPr>
            <a:r>
              <a:rPr lang="en-US" sz="1000" b="1" i="1" smtClean="0"/>
              <a:t>Total 2010- 76 2011 – 77 grade level</a:t>
            </a:r>
            <a:endParaRPr lang="en-US" sz="1000" b="1" smtClean="0"/>
          </a:p>
          <a:p>
            <a:pPr>
              <a:spcBef>
                <a:spcPct val="0"/>
              </a:spcBef>
            </a:pPr>
            <a:r>
              <a:rPr lang="en-US" b="1" i="1" smtClean="0"/>
              <a:t>Total 2010- 60 2011 – 55 grade level</a:t>
            </a:r>
            <a:endParaRPr lang="en-US" b="1" smtClean="0"/>
          </a:p>
          <a:p>
            <a:pPr>
              <a:spcBef>
                <a:spcPct val="0"/>
              </a:spcBef>
            </a:pPr>
            <a:r>
              <a:rPr lang="en-US" smtClean="0"/>
              <a:t>% of alt cert follows state trend – 34% in 2003</a:t>
            </a:r>
          </a:p>
          <a:p>
            <a:pPr>
              <a:spcBef>
                <a:spcPct val="0"/>
              </a:spcBef>
            </a:pPr>
            <a:endParaRPr lang="en-US" smtClean="0"/>
          </a:p>
          <a:p>
            <a:pPr>
              <a:spcBef>
                <a:spcPct val="0"/>
              </a:spcBef>
            </a:pPr>
            <a:r>
              <a:rPr lang="en-US" smtClean="0"/>
              <a:t>*From TEA 2010 and 2011 Teacher Surveys.</a:t>
            </a:r>
          </a:p>
          <a:p>
            <a:pPr>
              <a:spcBef>
                <a:spcPct val="0"/>
              </a:spcBef>
            </a:pPr>
            <a:endParaRPr lang="en-US" smtClean="0"/>
          </a:p>
        </p:txBody>
      </p:sp>
      <p:sp>
        <p:nvSpPr>
          <p:cNvPr id="128004"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F7A3B9DE-9CE8-4A6A-BE7B-CC563BB99574}" type="slidenum">
              <a:rPr lang="en-US" sz="1200">
                <a:latin typeface="Calibri" pitchFamily="34" charset="0"/>
              </a:rPr>
              <a:pPr algn="r" defTabSz="933450"/>
              <a:t>13</a:t>
            </a:fld>
            <a:endParaRPr 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300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0052"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50620A05-3F75-4BDB-88DC-D6CAE748C2C9}" type="slidenum">
              <a:rPr lang="en-US" sz="1200">
                <a:latin typeface="Calibri" pitchFamily="34" charset="0"/>
              </a:rPr>
              <a:pPr algn="r" defTabSz="933450"/>
              <a:t>16</a:t>
            </a:fld>
            <a:endParaRPr 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bwMode="auto">
          <a:noFill/>
          <a:ln>
            <a:solidFill>
              <a:srgbClr val="000000"/>
            </a:solidFill>
            <a:miter lim="800000"/>
            <a:headEnd/>
            <a:tailEnd/>
          </a:ln>
        </p:spPr>
      </p:sp>
      <p:sp>
        <p:nvSpPr>
          <p:cNvPr id="25602"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Transition to talking points…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xfrm>
            <a:off x="2209800" y="6397625"/>
            <a:ext cx="838200" cy="307975"/>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048000" y="6400800"/>
            <a:ext cx="3581400" cy="320675"/>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705600" y="6400800"/>
            <a:ext cx="838200" cy="320675"/>
          </a:xfrm>
        </p:spPr>
        <p:txBody>
          <a:bodyPr/>
          <a:lstStyle>
            <a:lvl1pPr>
              <a:defRPr/>
            </a:lvl1pPr>
          </a:lstStyle>
          <a:p>
            <a:pPr>
              <a:defRPr/>
            </a:pPr>
            <a:fld id="{ACF84771-10B8-403B-9CDC-07737C4EF84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95173F-B727-4FB4-8894-97D6DDEA513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0198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3C5854-BF7B-4531-8420-2C6E507C9D4A}"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a:xfrm>
            <a:off x="1524000" y="6397625"/>
            <a:ext cx="1219200" cy="307975"/>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2819400" y="6400800"/>
            <a:ext cx="3657600" cy="320675"/>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400800"/>
            <a:ext cx="990600" cy="320675"/>
          </a:xfrm>
        </p:spPr>
        <p:txBody>
          <a:bodyPr/>
          <a:lstStyle>
            <a:lvl1pPr>
              <a:defRPr/>
            </a:lvl1pPr>
          </a:lstStyle>
          <a:p>
            <a:pPr>
              <a:defRPr/>
            </a:pPr>
            <a:fld id="{C79802D6-B6DB-48F7-ADEA-CF8C4C47CF3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39CDB66-4C83-4061-8ABD-34D28AAACC4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36AC18-C893-405A-BCF9-5E24C04723D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DCDC52-6C0D-40F2-9F4C-1A946DBD48F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000" b="1">
                <a:solidFill>
                  <a:srgbClr val="008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000" b="1">
                <a:solidFill>
                  <a:srgbClr val="008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3DB23D9-C351-4DDC-8FA2-DFAA65BDB65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FC6A767-E60A-41F5-B570-4D1B6F79207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1F80968-0F6E-4BF1-AF25-8AEF5474D36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3008313" cy="10858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609600"/>
            <a:ext cx="5111750" cy="5516563"/>
          </a:xfrm>
        </p:spPr>
        <p:txBody>
          <a:bodyPr/>
          <a:lstStyle>
            <a:lvl1pPr>
              <a:defRPr sz="3200"/>
            </a:lvl1pPr>
            <a:lvl2pPr>
              <a:defRPr sz="2800">
                <a:solidFill>
                  <a:srgbClr val="008000"/>
                </a:solidFill>
              </a:defRPr>
            </a:lvl2pPr>
            <a:lvl3pPr>
              <a:defRPr sz="2400">
                <a:solidFill>
                  <a:srgbClr val="008000"/>
                </a:solidFill>
              </a:defRPr>
            </a:lvl3pPr>
            <a:lvl4pPr>
              <a:defRPr sz="2000">
                <a:solidFill>
                  <a:srgbClr val="008000"/>
                </a:solidFill>
              </a:defRPr>
            </a:lvl4pPr>
            <a:lvl5pPr>
              <a:defRPr sz="2000">
                <a:solidFill>
                  <a:srgbClr val="008000"/>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76400"/>
            <a:ext cx="3008313" cy="4449763"/>
          </a:xfrm>
        </p:spPr>
        <p:txBody>
          <a:bodyPr/>
          <a:lstStyle>
            <a:lvl1pPr marL="0" indent="0">
              <a:buNone/>
              <a:defRPr sz="1400">
                <a:solidFill>
                  <a:srgbClr val="008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1524000" y="6381750"/>
            <a:ext cx="1524000" cy="323850"/>
          </a:xfrm>
        </p:spPr>
        <p:txBody>
          <a:bodyPr/>
          <a:lstStyle>
            <a:lvl1pPr>
              <a:defRPr b="1">
                <a:solidFill>
                  <a:srgbClr val="008000"/>
                </a:solidFill>
              </a:defRPr>
            </a:lvl1pPr>
          </a:lstStyle>
          <a:p>
            <a:pPr>
              <a:defRPr/>
            </a:pPr>
            <a:endParaRPr lang="en-US"/>
          </a:p>
        </p:txBody>
      </p:sp>
      <p:sp>
        <p:nvSpPr>
          <p:cNvPr id="6" name="Rectangle 5"/>
          <p:cNvSpPr>
            <a:spLocks noGrp="1" noChangeArrowheads="1"/>
          </p:cNvSpPr>
          <p:nvPr>
            <p:ph type="ftr" sz="quarter" idx="11"/>
          </p:nvPr>
        </p:nvSpPr>
        <p:spPr>
          <a:xfrm>
            <a:off x="3124200" y="6384925"/>
            <a:ext cx="3429000" cy="320675"/>
          </a:xfrm>
        </p:spPr>
        <p:txBody>
          <a:bodyPr/>
          <a:lstStyle>
            <a:lvl1pPr>
              <a:defRPr>
                <a:solidFill>
                  <a:srgbClr val="008000"/>
                </a:solidFill>
              </a:defRPr>
            </a:lvl1pPr>
          </a:lstStyle>
          <a:p>
            <a:pPr>
              <a:defRPr/>
            </a:pPr>
            <a:endParaRPr lang="en-US"/>
          </a:p>
        </p:txBody>
      </p:sp>
      <p:sp>
        <p:nvSpPr>
          <p:cNvPr id="7" name="Rectangle 6"/>
          <p:cNvSpPr>
            <a:spLocks noGrp="1" noChangeArrowheads="1"/>
          </p:cNvSpPr>
          <p:nvPr>
            <p:ph type="sldNum" sz="quarter" idx="12"/>
          </p:nvPr>
        </p:nvSpPr>
        <p:spPr>
          <a:xfrm>
            <a:off x="6553200" y="6384925"/>
            <a:ext cx="914400" cy="320675"/>
          </a:xfrm>
        </p:spPr>
        <p:txBody>
          <a:bodyPr/>
          <a:lstStyle>
            <a:lvl1pPr>
              <a:defRPr>
                <a:solidFill>
                  <a:srgbClr val="008000"/>
                </a:solidFill>
              </a:defRPr>
            </a:lvl1pPr>
          </a:lstStyle>
          <a:p>
            <a:pPr>
              <a:defRPr/>
            </a:pPr>
            <a:fld id="{AC822549-60BD-460F-A59E-9284CEBD70C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8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03AAE89-A573-45DE-8538-4263576055C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533400"/>
            <a:ext cx="8229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1524000" y="6397625"/>
            <a:ext cx="12192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a:solidFill>
                  <a:srgbClr val="008000"/>
                </a:solidFill>
              </a:defRPr>
            </a:lvl1pPr>
          </a:lstStyle>
          <a:p>
            <a:pPr>
              <a:defRPr/>
            </a:pPr>
            <a:endParaRPr lang="en-US"/>
          </a:p>
        </p:txBody>
      </p:sp>
      <p:sp>
        <p:nvSpPr>
          <p:cNvPr id="1029" name="Rectangle 5"/>
          <p:cNvSpPr>
            <a:spLocks noGrp="1" noChangeArrowheads="1"/>
          </p:cNvSpPr>
          <p:nvPr>
            <p:ph type="ftr" sz="quarter" idx="3"/>
          </p:nvPr>
        </p:nvSpPr>
        <p:spPr bwMode="auto">
          <a:xfrm>
            <a:off x="2819400" y="6400800"/>
            <a:ext cx="3657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8000"/>
                </a:solidFill>
              </a:defRPr>
            </a:lvl1pPr>
          </a:lstStyle>
          <a:p>
            <a:pPr>
              <a:defRPr/>
            </a:pPr>
            <a:endParaRPr lang="en-US"/>
          </a:p>
        </p:txBody>
      </p:sp>
      <p:sp>
        <p:nvSpPr>
          <p:cNvPr id="1030" name="Rectangle 6"/>
          <p:cNvSpPr>
            <a:spLocks noGrp="1" noChangeArrowheads="1"/>
          </p:cNvSpPr>
          <p:nvPr>
            <p:ph type="sldNum" sz="quarter" idx="4"/>
          </p:nvPr>
        </p:nvSpPr>
        <p:spPr bwMode="auto">
          <a:xfrm>
            <a:off x="6553200" y="6400800"/>
            <a:ext cx="990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8000"/>
                </a:solidFill>
              </a:defRPr>
            </a:lvl1pPr>
          </a:lstStyle>
          <a:p>
            <a:pPr>
              <a:defRPr/>
            </a:pPr>
            <a:fld id="{E22FB115-4468-4BB5-BEDA-C7CE01B5309F}" type="slidenum">
              <a:rPr lang="en-US"/>
              <a:pPr>
                <a:defRPr/>
              </a:pPr>
              <a:t>‹#›</a:t>
            </a:fld>
            <a:endParaRPr lang="en-US" dirty="0"/>
          </a:p>
        </p:txBody>
      </p:sp>
      <p:pic>
        <p:nvPicPr>
          <p:cNvPr id="1031" name="Picture 16" descr="e3-powerpoint-header.jpg"/>
          <p:cNvPicPr>
            <a:picLocks noChangeAspect="1"/>
          </p:cNvPicPr>
          <p:nvPr/>
        </p:nvPicPr>
        <p:blipFill>
          <a:blip r:embed="rId14" cstate="print"/>
          <a:srcRect/>
          <a:stretch>
            <a:fillRect/>
          </a:stretch>
        </p:blipFill>
        <p:spPr bwMode="auto">
          <a:xfrm>
            <a:off x="152400" y="76200"/>
            <a:ext cx="8686800" cy="3587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59" r:id="rId2"/>
    <p:sldLayoutId id="2147483658" r:id="rId3"/>
    <p:sldLayoutId id="2147483657" r:id="rId4"/>
    <p:sldLayoutId id="2147483656" r:id="rId5"/>
    <p:sldLayoutId id="2147483655" r:id="rId6"/>
    <p:sldLayoutId id="2147483654" r:id="rId7"/>
    <p:sldLayoutId id="2147483662" r:id="rId8"/>
    <p:sldLayoutId id="2147483653" r:id="rId9"/>
    <p:sldLayoutId id="2147483652" r:id="rId10"/>
    <p:sldLayoutId id="2147483651" r:id="rId11"/>
    <p:sldLayoutId id="2147483660" r:id="rId12"/>
  </p:sldLayoutIdLst>
  <p:transition>
    <p:blinds/>
  </p:transition>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Arial" charset="0"/>
        </a:defRPr>
      </a:lvl2pPr>
      <a:lvl3pPr algn="ctr" rtl="0" eaLnBrk="0" fontAlgn="base" hangingPunct="0">
        <a:spcBef>
          <a:spcPct val="0"/>
        </a:spcBef>
        <a:spcAft>
          <a:spcPct val="0"/>
        </a:spcAft>
        <a:defRPr sz="3600" b="1">
          <a:solidFill>
            <a:schemeClr val="tx1"/>
          </a:solidFill>
          <a:latin typeface="Arial" charset="0"/>
        </a:defRPr>
      </a:lvl3pPr>
      <a:lvl4pPr algn="ctr" rtl="0" eaLnBrk="0" fontAlgn="base" hangingPunct="0">
        <a:spcBef>
          <a:spcPct val="0"/>
        </a:spcBef>
        <a:spcAft>
          <a:spcPct val="0"/>
        </a:spcAft>
        <a:defRPr sz="3600" b="1">
          <a:solidFill>
            <a:schemeClr val="tx1"/>
          </a:solidFill>
          <a:latin typeface="Arial" charset="0"/>
        </a:defRPr>
      </a:lvl4pPr>
      <a:lvl5pPr algn="ctr" rtl="0" eaLnBrk="0" fontAlgn="base" hangingPunct="0">
        <a:spcBef>
          <a:spcPct val="0"/>
        </a:spcBef>
        <a:spcAft>
          <a:spcPct val="0"/>
        </a:spcAft>
        <a:defRPr sz="3600" b="1">
          <a:solidFill>
            <a:schemeClr val="tx1"/>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8000"/>
          </a:solidFill>
          <a:latin typeface="+mn-lt"/>
        </a:defRPr>
      </a:lvl2pPr>
      <a:lvl3pPr marL="1143000" indent="-228600" algn="l" rtl="0" eaLnBrk="0" fontAlgn="base" hangingPunct="0">
        <a:spcBef>
          <a:spcPct val="20000"/>
        </a:spcBef>
        <a:spcAft>
          <a:spcPct val="0"/>
        </a:spcAft>
        <a:buChar char="•"/>
        <a:defRPr sz="2400">
          <a:solidFill>
            <a:srgbClr val="008000"/>
          </a:solidFill>
          <a:latin typeface="+mn-lt"/>
        </a:defRPr>
      </a:lvl3pPr>
      <a:lvl4pPr marL="1600200" indent="-228600" algn="l" rtl="0" eaLnBrk="0" fontAlgn="base" hangingPunct="0">
        <a:spcBef>
          <a:spcPct val="20000"/>
        </a:spcBef>
        <a:spcAft>
          <a:spcPct val="0"/>
        </a:spcAft>
        <a:buChar char="–"/>
        <a:defRPr sz="2000">
          <a:solidFill>
            <a:srgbClr val="008000"/>
          </a:solidFill>
          <a:latin typeface="+mn-lt"/>
        </a:defRPr>
      </a:lvl4pPr>
      <a:lvl5pPr marL="2057400" indent="-228600" algn="l" rtl="0" eaLnBrk="0" fontAlgn="base" hangingPunct="0">
        <a:spcBef>
          <a:spcPct val="20000"/>
        </a:spcBef>
        <a:spcAft>
          <a:spcPct val="0"/>
        </a:spcAft>
        <a:buChar char="»"/>
        <a:defRPr sz="2000">
          <a:solidFill>
            <a:srgbClr val="00800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omar.mov" TargetMode="External"/><Relationship Id="rId2" Type="http://schemas.openxmlformats.org/officeDocument/2006/relationships/hyperlink" Target="bost.mov" TargetMode="External"/><Relationship Id="rId1" Type="http://schemas.openxmlformats.org/officeDocument/2006/relationships/slideLayout" Target="../slideLayouts/slideLayout2.xml"/><Relationship Id="rId6" Type="http://schemas.openxmlformats.org/officeDocument/2006/relationships/hyperlink" Target="stover.mov" TargetMode="External"/><Relationship Id="rId5" Type="http://schemas.openxmlformats.org/officeDocument/2006/relationships/hyperlink" Target="mrs.s.mov" TargetMode="External"/><Relationship Id="rId4" Type="http://schemas.openxmlformats.org/officeDocument/2006/relationships/hyperlink" Target="medrano.mov"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student.mov" TargetMode="External"/><Relationship Id="rId2" Type="http://schemas.openxmlformats.org/officeDocument/2006/relationships/hyperlink" Target="jeane%20davis.mov"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San%20Marcos%20CISD%20Statement%20of%20Curriculum%20Redesign.docx" TargetMode="External"/><Relationship Id="rId3" Type="http://schemas.openxmlformats.org/officeDocument/2006/relationships/hyperlink" Target="Curriculum_Redesign_T3-PISD-rev12-17-09.doc" TargetMode="External"/><Relationship Id="rId7" Type="http://schemas.openxmlformats.org/officeDocument/2006/relationships/hyperlink" Target="T3%20-%20Curriculum%20Redesign%20-%20Bastrop%20ISD.doc" TargetMode="External"/><Relationship Id="rId2" Type="http://schemas.openxmlformats.org/officeDocument/2006/relationships/hyperlink" Target="Curriculum_Redesign_T3-RRISD-rev12-11-09.doc" TargetMode="External"/><Relationship Id="rId1" Type="http://schemas.openxmlformats.org/officeDocument/2006/relationships/slideLayout" Target="../slideLayouts/slideLayout2.xml"/><Relationship Id="rId6" Type="http://schemas.openxmlformats.org/officeDocument/2006/relationships/hyperlink" Target="T3%20-%20Curriculum%20Redesign%20-%20KIPP.doc" TargetMode="External"/><Relationship Id="rId5" Type="http://schemas.openxmlformats.org/officeDocument/2006/relationships/hyperlink" Target="T3%20-%20Curriculum%20Redesign%20-%20UT%20Elementary.doc" TargetMode="External"/><Relationship Id="rId4" Type="http://schemas.openxmlformats.org/officeDocument/2006/relationships/hyperlink" Target="LISD_T3_Curric_Redesign.doc"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burleson.tea.state.tx.us/GrantOpportunities/forms/GrantProgramSearch.aspx" TargetMode="External"/><Relationship Id="rId2" Type="http://schemas.openxmlformats.org/officeDocument/2006/relationships/hyperlink" Target="http://t3-prometheanplanning.wikispaces.com/" TargetMode="External"/><Relationship Id="rId1" Type="http://schemas.openxmlformats.org/officeDocument/2006/relationships/slideLayout" Target="../slideLayouts/slideLayout2.xml"/><Relationship Id="rId4" Type="http://schemas.openxmlformats.org/officeDocument/2006/relationships/hyperlink" Target="http://www.tcea.org/Pages/default.aspx"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9" descr="row of kids copy.jpg"/>
          <p:cNvPicPr>
            <a:picLocks noChangeAspect="1"/>
          </p:cNvPicPr>
          <p:nvPr/>
        </p:nvPicPr>
        <p:blipFill>
          <a:blip r:embed="rId3" cstate="print"/>
          <a:srcRect/>
          <a:stretch>
            <a:fillRect/>
          </a:stretch>
        </p:blipFill>
        <p:spPr bwMode="auto">
          <a:xfrm>
            <a:off x="0" y="4786313"/>
            <a:ext cx="9144000" cy="2071687"/>
          </a:xfrm>
          <a:prstGeom prst="rect">
            <a:avLst/>
          </a:prstGeom>
          <a:noFill/>
          <a:ln w="9525">
            <a:noFill/>
            <a:miter lim="800000"/>
            <a:headEnd/>
            <a:tailEnd/>
          </a:ln>
        </p:spPr>
      </p:pic>
      <p:sp>
        <p:nvSpPr>
          <p:cNvPr id="15362" name="TextBox 6"/>
          <p:cNvSpPr txBox="1">
            <a:spLocks noChangeArrowheads="1"/>
          </p:cNvSpPr>
          <p:nvPr/>
        </p:nvSpPr>
        <p:spPr bwMode="auto">
          <a:xfrm>
            <a:off x="990600" y="2819400"/>
            <a:ext cx="6934200" cy="2032000"/>
          </a:xfrm>
          <a:prstGeom prst="rect">
            <a:avLst/>
          </a:prstGeom>
          <a:noFill/>
          <a:ln w="9525">
            <a:noFill/>
            <a:miter lim="800000"/>
            <a:headEnd/>
            <a:tailEnd/>
          </a:ln>
        </p:spPr>
        <p:txBody>
          <a:bodyPr>
            <a:spAutoFit/>
          </a:bodyPr>
          <a:lstStyle/>
          <a:p>
            <a:pPr algn="ctr"/>
            <a:r>
              <a:rPr lang="en-US" sz="3600"/>
              <a:t>T</a:t>
            </a:r>
            <a:r>
              <a:rPr lang="en-US" sz="4800" baseline="30000"/>
              <a:t>3</a:t>
            </a:r>
            <a:r>
              <a:rPr lang="en-US" sz="3600"/>
              <a:t>: Improving Teaching &amp; Learning Through Technology </a:t>
            </a:r>
          </a:p>
          <a:p>
            <a:pPr algn="ctr"/>
            <a:endParaRPr lang="en-US">
              <a:latin typeface="Franklin Gothic Medium" pitchFamily="34" charset="0"/>
            </a:endParaRPr>
          </a:p>
          <a:p>
            <a:pPr algn="ctr"/>
            <a:r>
              <a:rPr lang="en-US">
                <a:latin typeface="Franklin Gothic Medium" pitchFamily="34" charset="0"/>
              </a:rPr>
              <a:t>Food for Thought Luncheon</a:t>
            </a:r>
          </a:p>
          <a:p>
            <a:pPr algn="ctr"/>
            <a:r>
              <a:rPr lang="en-US">
                <a:latin typeface="Franklin Gothic Medium" pitchFamily="34" charset="0"/>
              </a:rPr>
              <a:t>August 31, 2011</a:t>
            </a:r>
          </a:p>
        </p:txBody>
      </p:sp>
      <p:pic>
        <p:nvPicPr>
          <p:cNvPr id="15363" name="Picture 7" descr="E3-TOP-FULL.jpg"/>
          <p:cNvPicPr>
            <a:picLocks noChangeAspect="1"/>
          </p:cNvPicPr>
          <p:nvPr/>
        </p:nvPicPr>
        <p:blipFill>
          <a:blip r:embed="rId4" cstate="print"/>
          <a:srcRect/>
          <a:stretch>
            <a:fillRect/>
          </a:stretch>
        </p:blipFill>
        <p:spPr bwMode="auto">
          <a:xfrm>
            <a:off x="1447800" y="685800"/>
            <a:ext cx="5486400" cy="1943100"/>
          </a:xfrm>
          <a:prstGeom prst="rect">
            <a:avLst/>
          </a:prstGeom>
          <a:noFill/>
          <a:ln w="9525">
            <a:noFill/>
            <a:miter lim="800000"/>
            <a:headEnd/>
            <a:tailEnd/>
          </a:ln>
        </p:spPr>
      </p:pic>
      <p:sp>
        <p:nvSpPr>
          <p:cNvPr id="11" name="Rectangle 10"/>
          <p:cNvSpPr/>
          <p:nvPr/>
        </p:nvSpPr>
        <p:spPr>
          <a:xfrm>
            <a:off x="7429500" y="6172200"/>
            <a:ext cx="17145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5365" name="Picture 10" descr="proud-member-TBfEC.jpg"/>
          <p:cNvPicPr>
            <a:picLocks noChangeAspect="1"/>
          </p:cNvPicPr>
          <p:nvPr/>
        </p:nvPicPr>
        <p:blipFill>
          <a:blip r:embed="rId5" cstate="print"/>
          <a:srcRect/>
          <a:stretch>
            <a:fillRect/>
          </a:stretch>
        </p:blipFill>
        <p:spPr bwMode="auto">
          <a:xfrm>
            <a:off x="7529513" y="6248400"/>
            <a:ext cx="1538287" cy="547688"/>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idx="4294967295"/>
          </p:nvPr>
        </p:nvSpPr>
        <p:spPr/>
        <p:txBody>
          <a:bodyPr/>
          <a:lstStyle/>
          <a:p>
            <a:r>
              <a:rPr lang="en-US" smtClean="0"/>
              <a:t>Student Ethnicity</a:t>
            </a:r>
          </a:p>
        </p:txBody>
      </p:sp>
      <p:graphicFrame>
        <p:nvGraphicFramePr>
          <p:cNvPr id="4" name="Content Placeholder 3"/>
          <p:cNvGraphicFramePr>
            <a:graphicFrameLocks noGrp="1"/>
          </p:cNvGraphicFramePr>
          <p:nvPr>
            <p:ph idx="4294967295"/>
          </p:nvPr>
        </p:nvGraphicFramePr>
        <p:xfrm>
          <a:off x="457200" y="1600200"/>
          <a:ext cx="822960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120836"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idx="4294967295"/>
          </p:nvPr>
        </p:nvSpPr>
        <p:spPr/>
        <p:txBody>
          <a:bodyPr/>
          <a:lstStyle/>
          <a:p>
            <a:r>
              <a:rPr lang="en-US" sz="2800" smtClean="0"/>
              <a:t>Student Economic Disadvantaged Status</a:t>
            </a:r>
          </a:p>
        </p:txBody>
      </p:sp>
      <p:graphicFrame>
        <p:nvGraphicFramePr>
          <p:cNvPr id="4" name="Content Placeholder 3"/>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
        <p:nvSpPr>
          <p:cNvPr id="122884"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idx="4294967295"/>
          </p:nvPr>
        </p:nvSpPr>
        <p:spPr/>
        <p:txBody>
          <a:bodyPr/>
          <a:lstStyle/>
          <a:p>
            <a:r>
              <a:rPr lang="en-US" smtClean="0"/>
              <a:t>Student LEP Status</a:t>
            </a:r>
          </a:p>
        </p:txBody>
      </p:sp>
      <p:graphicFrame>
        <p:nvGraphicFramePr>
          <p:cNvPr id="4" name="Content Placeholder 3"/>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
        <p:nvSpPr>
          <p:cNvPr id="124932"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idx="4294967295"/>
          </p:nvPr>
        </p:nvSpPr>
        <p:spPr/>
        <p:txBody>
          <a:bodyPr/>
          <a:lstStyle/>
          <a:p>
            <a:r>
              <a:rPr lang="en-US" smtClean="0"/>
              <a:t>Teacher Information</a:t>
            </a:r>
            <a:endParaRPr lang="en-US" sz="2000" smtClean="0"/>
          </a:p>
        </p:txBody>
      </p:sp>
      <p:graphicFrame>
        <p:nvGraphicFramePr>
          <p:cNvPr id="65588" name="Group 52"/>
          <p:cNvGraphicFramePr>
            <a:graphicFrameLocks noGrp="1"/>
          </p:cNvGraphicFramePr>
          <p:nvPr>
            <p:ph idx="4294967295"/>
          </p:nvPr>
        </p:nvGraphicFramePr>
        <p:xfrm>
          <a:off x="838200" y="1376363"/>
          <a:ext cx="7620000" cy="1485900"/>
        </p:xfrm>
        <a:graphic>
          <a:graphicData uri="http://schemas.openxmlformats.org/drawingml/2006/table">
            <a:tbl>
              <a:tblPr/>
              <a:tblGrid>
                <a:gridCol w="2209800"/>
                <a:gridCol w="2209800"/>
                <a:gridCol w="3200400"/>
              </a:tblGrid>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Grade Level</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2010</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2011</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Grade 2</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39713"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11%</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730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13%</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Grades 3–5</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39713" algn="dec"/>
                        </a:tabLst>
                      </a:pPr>
                      <a:r>
                        <a:rPr kumimoji="0" lang="en-US" sz="1400" b="0" i="0" u="none" strike="noStrike" cap="none" normalizeH="0" baseline="0" smtClean="0">
                          <a:ln>
                            <a:noFill/>
                          </a:ln>
                          <a:solidFill>
                            <a:srgbClr val="000000"/>
                          </a:solidFill>
                          <a:effectLst/>
                          <a:latin typeface="Arial" charset="0"/>
                          <a:cs typeface="Times New Roman" pitchFamily="18" charset="0"/>
                        </a:rPr>
                        <a:t>80%</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730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73%</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Grades 6–8</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39713" algn="dec"/>
                        </a:tabLst>
                      </a:pPr>
                      <a:r>
                        <a:rPr kumimoji="0" lang="en-US" sz="1400" b="0" i="0" u="none" strike="noStrike" cap="none" normalizeH="0" baseline="0" smtClean="0">
                          <a:ln>
                            <a:noFill/>
                          </a:ln>
                          <a:solidFill>
                            <a:srgbClr val="000000"/>
                          </a:solidFill>
                          <a:effectLst/>
                          <a:latin typeface="Arial" charset="0"/>
                          <a:cs typeface="Times New Roman" pitchFamily="18" charset="0"/>
                        </a:rPr>
                        <a:t>9%</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730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14%</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graphicFrame>
        <p:nvGraphicFramePr>
          <p:cNvPr id="5" name="Table 4"/>
          <p:cNvGraphicFramePr>
            <a:graphicFrameLocks noGrp="1"/>
          </p:cNvGraphicFramePr>
          <p:nvPr/>
        </p:nvGraphicFramePr>
        <p:xfrm>
          <a:off x="838200" y="3733800"/>
          <a:ext cx="7620000" cy="2286000"/>
        </p:xfrm>
        <a:graphic>
          <a:graphicData uri="http://schemas.openxmlformats.org/drawingml/2006/table">
            <a:tbl>
              <a:tblPr/>
              <a:tblGrid>
                <a:gridCol w="2216150"/>
                <a:gridCol w="2217738"/>
                <a:gridCol w="3186112"/>
              </a:tblGrid>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Type of Certification</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2010</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2011</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Alternative Certification</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42%</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42%</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Undergraduate Degree</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38%</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40%</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Graduate Degree</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17%</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18%</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Not Certified</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3%</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0%</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7027" name="Text Box 51"/>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609600"/>
            <a:ext cx="8229600" cy="685800"/>
          </a:xfrm>
        </p:spPr>
        <p:txBody>
          <a:bodyPr/>
          <a:lstStyle/>
          <a:p>
            <a:pPr eaLnBrk="1" hangingPunct="1"/>
            <a:r>
              <a:rPr lang="en-US" smtClean="0"/>
              <a:t>Collaborative Lessons Learned</a:t>
            </a:r>
          </a:p>
        </p:txBody>
      </p:sp>
      <p:sp>
        <p:nvSpPr>
          <p:cNvPr id="23554" name="Content Placeholder 2"/>
          <p:cNvSpPr>
            <a:spLocks noGrp="1"/>
          </p:cNvSpPr>
          <p:nvPr>
            <p:ph idx="1"/>
          </p:nvPr>
        </p:nvSpPr>
        <p:spPr/>
        <p:txBody>
          <a:bodyPr/>
          <a:lstStyle/>
          <a:p>
            <a:pPr eaLnBrk="1" hangingPunct="1"/>
            <a:r>
              <a:rPr lang="en-US" sz="2800" smtClean="0"/>
              <a:t>Consider writing a vendor-neutral grant</a:t>
            </a:r>
          </a:p>
          <a:p>
            <a:pPr lvl="1" eaLnBrk="1" hangingPunct="1"/>
            <a:r>
              <a:rPr lang="en-US" sz="2400" smtClean="0"/>
              <a:t>Cheaper to support &amp; easier to evaluate using standard technology</a:t>
            </a:r>
          </a:p>
          <a:p>
            <a:pPr lvl="1" eaLnBrk="1" hangingPunct="1"/>
            <a:r>
              <a:rPr lang="en-US" sz="2400" smtClean="0"/>
              <a:t>But districts/partners lose flexibility</a:t>
            </a:r>
          </a:p>
          <a:p>
            <a:pPr eaLnBrk="1" hangingPunct="1"/>
            <a:r>
              <a:rPr lang="en-US" sz="2800" smtClean="0"/>
              <a:t>Develop Common Language and Understanding</a:t>
            </a:r>
          </a:p>
          <a:p>
            <a:pPr lvl="1" eaLnBrk="1" hangingPunct="1"/>
            <a:r>
              <a:rPr lang="en-US" sz="2400" smtClean="0"/>
              <a:t>Fiscal rules, business procedures and classroom standards</a:t>
            </a:r>
            <a:endParaRPr lang="en-US" smtClean="0"/>
          </a:p>
          <a:p>
            <a:pPr eaLnBrk="1" hangingPunct="1"/>
            <a:r>
              <a:rPr lang="en-US" sz="2800" smtClean="0"/>
              <a:t>Open Communication Across Districts </a:t>
            </a:r>
          </a:p>
          <a:p>
            <a:pPr lvl="1" eaLnBrk="1" hangingPunct="1"/>
            <a:r>
              <a:rPr lang="en-US" sz="2400" smtClean="0"/>
              <a:t>All stakeholders should be involved from finance to technology personnel</a:t>
            </a:r>
          </a:p>
          <a:p>
            <a:pPr lvl="1" eaLnBrk="1" hangingPunct="1"/>
            <a:r>
              <a:rPr lang="en-US" sz="2400" smtClean="0"/>
              <a:t>Wiki website</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3553"/>
                                        </p:tgtEl>
                                        <p:attrNameLst>
                                          <p:attrName>style.visibility</p:attrName>
                                        </p:attrNameLst>
                                      </p:cBhvr>
                                      <p:to>
                                        <p:strVal val="visible"/>
                                      </p:to>
                                    </p:set>
                                    <p:animEffect transition="in" filter="checkerboard(across)">
                                      <p:cBhvr>
                                        <p:cTn id="7" dur="500"/>
                                        <p:tgtEl>
                                          <p:spTgt spid="235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3554">
                                            <p:txEl>
                                              <p:pRg st="0" end="0"/>
                                            </p:txEl>
                                          </p:spTgt>
                                        </p:tgtEl>
                                        <p:attrNameLst>
                                          <p:attrName>style.visibility</p:attrName>
                                        </p:attrNameLst>
                                      </p:cBhvr>
                                      <p:to>
                                        <p:strVal val="visible"/>
                                      </p:to>
                                    </p:set>
                                    <p:anim calcmode="lin" valueType="num">
                                      <p:cBhvr additive="base">
                                        <p:cTn id="12" dur="500" fill="hold"/>
                                        <p:tgtEl>
                                          <p:spTgt spid="2355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3554">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3554">
                                            <p:txEl>
                                              <p:pRg st="1" end="1"/>
                                            </p:txEl>
                                          </p:spTgt>
                                        </p:tgtEl>
                                        <p:attrNameLst>
                                          <p:attrName>style.visibility</p:attrName>
                                        </p:attrNameLst>
                                      </p:cBhvr>
                                      <p:to>
                                        <p:strVal val="visible"/>
                                      </p:to>
                                    </p:set>
                                    <p:anim calcmode="lin" valueType="num">
                                      <p:cBhvr additive="base">
                                        <p:cTn id="16" dur="500" fill="hold"/>
                                        <p:tgtEl>
                                          <p:spTgt spid="23554">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3554">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3554">
                                            <p:txEl>
                                              <p:pRg st="2" end="2"/>
                                            </p:txEl>
                                          </p:spTgt>
                                        </p:tgtEl>
                                        <p:attrNameLst>
                                          <p:attrName>style.visibility</p:attrName>
                                        </p:attrNameLst>
                                      </p:cBhvr>
                                      <p:to>
                                        <p:strVal val="visible"/>
                                      </p:to>
                                    </p:set>
                                    <p:anim calcmode="lin" valueType="num">
                                      <p:cBhvr additive="base">
                                        <p:cTn id="20" dur="500" fill="hold"/>
                                        <p:tgtEl>
                                          <p:spTgt spid="23554">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3554">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3554">
                                            <p:txEl>
                                              <p:pRg st="3" end="3"/>
                                            </p:txEl>
                                          </p:spTgt>
                                        </p:tgtEl>
                                        <p:attrNameLst>
                                          <p:attrName>style.visibility</p:attrName>
                                        </p:attrNameLst>
                                      </p:cBhvr>
                                      <p:to>
                                        <p:strVal val="visible"/>
                                      </p:to>
                                    </p:set>
                                    <p:anim calcmode="lin" valueType="num">
                                      <p:cBhvr additive="base">
                                        <p:cTn id="24" dur="500" fill="hold"/>
                                        <p:tgtEl>
                                          <p:spTgt spid="23554">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3554">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3554">
                                            <p:txEl>
                                              <p:pRg st="4" end="4"/>
                                            </p:txEl>
                                          </p:spTgt>
                                        </p:tgtEl>
                                        <p:attrNameLst>
                                          <p:attrName>style.visibility</p:attrName>
                                        </p:attrNameLst>
                                      </p:cBhvr>
                                      <p:to>
                                        <p:strVal val="visible"/>
                                      </p:to>
                                    </p:set>
                                    <p:anim calcmode="lin" valueType="num">
                                      <p:cBhvr additive="base">
                                        <p:cTn id="28" dur="500" fill="hold"/>
                                        <p:tgtEl>
                                          <p:spTgt spid="23554">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3554">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3554">
                                            <p:txEl>
                                              <p:pRg st="5" end="5"/>
                                            </p:txEl>
                                          </p:spTgt>
                                        </p:tgtEl>
                                        <p:attrNameLst>
                                          <p:attrName>style.visibility</p:attrName>
                                        </p:attrNameLst>
                                      </p:cBhvr>
                                      <p:to>
                                        <p:strVal val="visible"/>
                                      </p:to>
                                    </p:set>
                                    <p:anim calcmode="lin" valueType="num">
                                      <p:cBhvr additive="base">
                                        <p:cTn id="32" dur="500" fill="hold"/>
                                        <p:tgtEl>
                                          <p:spTgt spid="23554">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3554">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3554">
                                            <p:txEl>
                                              <p:pRg st="6" end="6"/>
                                            </p:txEl>
                                          </p:spTgt>
                                        </p:tgtEl>
                                        <p:attrNameLst>
                                          <p:attrName>style.visibility</p:attrName>
                                        </p:attrNameLst>
                                      </p:cBhvr>
                                      <p:to>
                                        <p:strVal val="visible"/>
                                      </p:to>
                                    </p:set>
                                    <p:anim calcmode="lin" valueType="num">
                                      <p:cBhvr additive="base">
                                        <p:cTn id="36" dur="500" fill="hold"/>
                                        <p:tgtEl>
                                          <p:spTgt spid="23554">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3554">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3554">
                                            <p:txEl>
                                              <p:pRg st="7" end="7"/>
                                            </p:txEl>
                                          </p:spTgt>
                                        </p:tgtEl>
                                        <p:attrNameLst>
                                          <p:attrName>style.visibility</p:attrName>
                                        </p:attrNameLst>
                                      </p:cBhvr>
                                      <p:to>
                                        <p:strVal val="visible"/>
                                      </p:to>
                                    </p:set>
                                    <p:anim calcmode="lin" valueType="num">
                                      <p:cBhvr additive="base">
                                        <p:cTn id="40" dur="500" fill="hold"/>
                                        <p:tgtEl>
                                          <p:spTgt spid="23554">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23554">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457200" y="609600"/>
            <a:ext cx="8229600" cy="685800"/>
          </a:xfrm>
        </p:spPr>
        <p:txBody>
          <a:bodyPr/>
          <a:lstStyle/>
          <a:p>
            <a:pPr eaLnBrk="1" hangingPunct="1"/>
            <a:r>
              <a:rPr lang="en-US" smtClean="0"/>
              <a:t>Collaborative Lessons Learned</a:t>
            </a:r>
          </a:p>
        </p:txBody>
      </p:sp>
      <p:sp>
        <p:nvSpPr>
          <p:cNvPr id="24578" name="Content Placeholder 2"/>
          <p:cNvSpPr>
            <a:spLocks noGrp="1"/>
          </p:cNvSpPr>
          <p:nvPr>
            <p:ph idx="1"/>
          </p:nvPr>
        </p:nvSpPr>
        <p:spPr>
          <a:xfrm>
            <a:off x="304800" y="1371600"/>
            <a:ext cx="8534400" cy="4525963"/>
          </a:xfrm>
        </p:spPr>
        <p:txBody>
          <a:bodyPr/>
          <a:lstStyle/>
          <a:p>
            <a:pPr eaLnBrk="1" hangingPunct="1"/>
            <a:r>
              <a:rPr lang="en-US" sz="2800" smtClean="0"/>
              <a:t>Build trust among partners and overcome fear of risks</a:t>
            </a:r>
          </a:p>
          <a:p>
            <a:pPr eaLnBrk="1" hangingPunct="1"/>
            <a:endParaRPr lang="en-US" sz="2800" smtClean="0"/>
          </a:p>
          <a:p>
            <a:pPr eaLnBrk="1" hangingPunct="1"/>
            <a:r>
              <a:rPr lang="en-US" sz="2800" smtClean="0"/>
              <a:t>Relationships among technology support teams is VITAL to success</a:t>
            </a:r>
          </a:p>
          <a:p>
            <a:pPr lvl="1" eaLnBrk="1" hangingPunct="1"/>
            <a:r>
              <a:rPr lang="en-US" sz="2400" smtClean="0"/>
              <a:t>Shared knowledge and expertise across region (e.g., lessons, wikis)</a:t>
            </a:r>
          </a:p>
          <a:p>
            <a:pPr lvl="1" eaLnBrk="1" hangingPunct="1"/>
            <a:r>
              <a:rPr lang="en-US" sz="2400" smtClean="0"/>
              <a:t>Shared PD</a:t>
            </a:r>
          </a:p>
          <a:p>
            <a:pPr lvl="1" eaLnBrk="1" hangingPunct="1"/>
            <a:r>
              <a:rPr lang="en-US" sz="2400" smtClean="0"/>
              <a:t>“Connections”</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checkerboard(across)">
                                      <p:cBhvr>
                                        <p:cTn id="7" dur="500"/>
                                        <p:tgtEl>
                                          <p:spTgt spid="2457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4578">
                                            <p:txEl>
                                              <p:pRg st="0" end="0"/>
                                            </p:txEl>
                                          </p:spTgt>
                                        </p:tgtEl>
                                        <p:attrNameLst>
                                          <p:attrName>style.visibility</p:attrName>
                                        </p:attrNameLst>
                                      </p:cBhvr>
                                      <p:to>
                                        <p:strVal val="visible"/>
                                      </p:to>
                                    </p:set>
                                    <p:anim calcmode="lin" valueType="num">
                                      <p:cBhvr additive="base">
                                        <p:cTn id="12" dur="500" fill="hold"/>
                                        <p:tgtEl>
                                          <p:spTgt spid="24578">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4578">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4578">
                                            <p:txEl>
                                              <p:pRg st="2" end="2"/>
                                            </p:txEl>
                                          </p:spTgt>
                                        </p:tgtEl>
                                        <p:attrNameLst>
                                          <p:attrName>style.visibility</p:attrName>
                                        </p:attrNameLst>
                                      </p:cBhvr>
                                      <p:to>
                                        <p:strVal val="visible"/>
                                      </p:to>
                                    </p:set>
                                    <p:anim calcmode="lin" valueType="num">
                                      <p:cBhvr additive="base">
                                        <p:cTn id="16" dur="500" fill="hold"/>
                                        <p:tgtEl>
                                          <p:spTgt spid="24578">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4578">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4578">
                                            <p:txEl>
                                              <p:pRg st="3" end="3"/>
                                            </p:txEl>
                                          </p:spTgt>
                                        </p:tgtEl>
                                        <p:attrNameLst>
                                          <p:attrName>style.visibility</p:attrName>
                                        </p:attrNameLst>
                                      </p:cBhvr>
                                      <p:to>
                                        <p:strVal val="visible"/>
                                      </p:to>
                                    </p:set>
                                    <p:anim calcmode="lin" valueType="num">
                                      <p:cBhvr additive="base">
                                        <p:cTn id="20" dur="500" fill="hold"/>
                                        <p:tgtEl>
                                          <p:spTgt spid="24578">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4578">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4578">
                                            <p:txEl>
                                              <p:pRg st="4" end="4"/>
                                            </p:txEl>
                                          </p:spTgt>
                                        </p:tgtEl>
                                        <p:attrNameLst>
                                          <p:attrName>style.visibility</p:attrName>
                                        </p:attrNameLst>
                                      </p:cBhvr>
                                      <p:to>
                                        <p:strVal val="visible"/>
                                      </p:to>
                                    </p:set>
                                    <p:anim calcmode="lin" valueType="num">
                                      <p:cBhvr additive="base">
                                        <p:cTn id="24" dur="500" fill="hold"/>
                                        <p:tgtEl>
                                          <p:spTgt spid="24578">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4578">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4578">
                                            <p:txEl>
                                              <p:pRg st="5" end="5"/>
                                            </p:txEl>
                                          </p:spTgt>
                                        </p:tgtEl>
                                        <p:attrNameLst>
                                          <p:attrName>style.visibility</p:attrName>
                                        </p:attrNameLst>
                                      </p:cBhvr>
                                      <p:to>
                                        <p:strVal val="visible"/>
                                      </p:to>
                                    </p:set>
                                    <p:anim calcmode="lin" valueType="num">
                                      <p:cBhvr additive="base">
                                        <p:cTn id="28" dur="500" fill="hold"/>
                                        <p:tgtEl>
                                          <p:spTgt spid="24578">
                                            <p:txEl>
                                              <p:pRg st="5" end="5"/>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457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idx="4294967295"/>
          </p:nvPr>
        </p:nvSpPr>
        <p:spPr/>
        <p:txBody>
          <a:bodyPr/>
          <a:lstStyle/>
          <a:p>
            <a:r>
              <a:rPr lang="en-US" smtClean="0"/>
              <a:t>Professional Learning</a:t>
            </a:r>
          </a:p>
        </p:txBody>
      </p:sp>
      <p:graphicFrame>
        <p:nvGraphicFramePr>
          <p:cNvPr id="4" name="Content Placeholder 3"/>
          <p:cNvGraphicFramePr>
            <a:graphicFrameLocks noGrp="1"/>
          </p:cNvGraphicFramePr>
          <p:nvPr>
            <p:ph idx="4294967295"/>
          </p:nvPr>
        </p:nvGraphicFramePr>
        <p:xfrm>
          <a:off x="1295400" y="1457325"/>
          <a:ext cx="6858000" cy="3733800"/>
        </p:xfrm>
        <a:graphic>
          <a:graphicData uri="http://schemas.openxmlformats.org/drawingml/2006/table">
            <a:tbl>
              <a:tblPr/>
              <a:tblGrid>
                <a:gridCol w="4090988"/>
                <a:gridCol w="2767012"/>
              </a:tblGrid>
              <a:tr h="92392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FFFFFF"/>
                          </a:solidFill>
                          <a:effectLst/>
                          <a:latin typeface="Arial" charset="0"/>
                        </a:rPr>
                        <a:t>Participant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FFFFFF"/>
                          </a:solidFill>
                          <a:effectLst/>
                          <a:latin typeface="Arial" charset="0"/>
                        </a:rPr>
                        <a:t>Average PD Hours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Year 1 ONLY Teachers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19</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Year 2 ONLY Teachers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44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Year 1 &amp; 2 Teachers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67</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Principals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35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Technology Specialists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80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129050" name="Text Box 26"/>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304800" y="1479550"/>
            <a:ext cx="8229600" cy="4156075"/>
          </a:xfrm>
          <a:prstGeom prst="rect">
            <a:avLst/>
          </a:prstGeom>
          <a:noFill/>
          <a:ln w="9525">
            <a:noFill/>
            <a:miter lim="800000"/>
            <a:headEnd/>
            <a:tailEnd/>
          </a:ln>
        </p:spPr>
        <p:txBody>
          <a:bodyPr anchor="ctr">
            <a:spAutoFit/>
          </a:bodyPr>
          <a:lstStyle/>
          <a:p>
            <a:pPr algn="ctr"/>
            <a:r>
              <a:rPr lang="en-US" sz="2400">
                <a:solidFill>
                  <a:srgbClr val="0000FF"/>
                </a:solidFill>
                <a:latin typeface="Times New Roman" pitchFamily="18" charset="0"/>
                <a:ea typeface="Calibri" pitchFamily="34" charset="0"/>
                <a:cs typeface="Times New Roman" pitchFamily="18" charset="0"/>
              </a:rPr>
              <a:t>As a district instructional technology specialist, I usually have to be the “lone expert” on all things new in technology.  Through the T3 grant that E3 Alliance led for our region, we have not only brought great new instructional assets to my district, but built collaborative relationships across the region that benefit my work. We’re now sharing a whole variety of things I would have to pay for or do without if I didn’t have this network of peers.  The relationships borne out of the E3 Alliance collaborative will bring us value for many years to come. </a:t>
            </a:r>
            <a:endParaRPr lang="en-US" sz="1600">
              <a:solidFill>
                <a:srgbClr val="0000FF"/>
              </a:solidFill>
              <a:ea typeface="Calibri" pitchFamily="34" charset="0"/>
              <a:cs typeface="Times New Roman" pitchFamily="18" charset="0"/>
            </a:endParaRPr>
          </a:p>
          <a:p>
            <a:pPr algn="r" eaLnBrk="0" hangingPunct="0"/>
            <a:r>
              <a:rPr lang="en-US" sz="2400" b="1" i="1">
                <a:solidFill>
                  <a:srgbClr val="0000FF"/>
                </a:solidFill>
                <a:latin typeface="Times New Roman" pitchFamily="18" charset="0"/>
                <a:ea typeface="Calibri" pitchFamily="34" charset="0"/>
                <a:cs typeface="Times New Roman" pitchFamily="18" charset="0"/>
              </a:rPr>
              <a:t>Tracy Nolen</a:t>
            </a:r>
          </a:p>
          <a:p>
            <a:pPr algn="r" eaLnBrk="0" hangingPunct="0"/>
            <a:r>
              <a:rPr lang="en-US" sz="2400" b="1" i="1">
                <a:solidFill>
                  <a:srgbClr val="0000FF"/>
                </a:solidFill>
                <a:latin typeface="Times New Roman" pitchFamily="18" charset="0"/>
                <a:ea typeface="Calibri" pitchFamily="34" charset="0"/>
                <a:cs typeface="Times New Roman" pitchFamily="18" charset="0"/>
              </a:rPr>
              <a:t>Leander ISD</a:t>
            </a:r>
            <a:endParaRPr lang="en-US" sz="3600">
              <a:solidFill>
                <a:srgbClr val="0000FF"/>
              </a:solidFill>
              <a:ea typeface="Calibri" pitchFamily="34" charset="0"/>
              <a:cs typeface="Times New Roman" pitchFamily="18" charset="0"/>
            </a:endParaRPr>
          </a:p>
        </p:txBody>
      </p:sp>
    </p:spTree>
  </p:cSld>
  <p:clrMapOvr>
    <a:masterClrMapping/>
  </p:clrMapOvr>
  <p:transition>
    <p:blind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pPr eaLnBrk="1" hangingPunct="1"/>
            <a:r>
              <a:rPr lang="en-US" smtClean="0"/>
              <a:t>Technology Lessons Learned</a:t>
            </a:r>
          </a:p>
        </p:txBody>
      </p:sp>
      <p:sp>
        <p:nvSpPr>
          <p:cNvPr id="28674" name="Content Placeholder 2"/>
          <p:cNvSpPr>
            <a:spLocks noGrp="1"/>
          </p:cNvSpPr>
          <p:nvPr>
            <p:ph idx="1"/>
          </p:nvPr>
        </p:nvSpPr>
        <p:spPr>
          <a:xfrm>
            <a:off x="152400" y="1600200"/>
            <a:ext cx="8763000" cy="4525963"/>
          </a:xfrm>
        </p:spPr>
        <p:txBody>
          <a:bodyPr/>
          <a:lstStyle/>
          <a:p>
            <a:pPr eaLnBrk="1" hangingPunct="1"/>
            <a:r>
              <a:rPr lang="en-US" smtClean="0"/>
              <a:t>Involve all stakeholders as early as possible</a:t>
            </a:r>
          </a:p>
          <a:p>
            <a:pPr eaLnBrk="1" hangingPunct="1"/>
            <a:r>
              <a:rPr lang="en-US" smtClean="0"/>
              <a:t>Ensure single-point of contact from vendor</a:t>
            </a:r>
          </a:p>
          <a:p>
            <a:pPr eaLnBrk="1" hangingPunct="1"/>
            <a:r>
              <a:rPr lang="en-US" smtClean="0"/>
              <a:t>3 - 5 year warranties on Boards</a:t>
            </a:r>
          </a:p>
          <a:p>
            <a:pPr eaLnBrk="1" hangingPunct="1"/>
            <a:r>
              <a:rPr lang="en-US" smtClean="0"/>
              <a:t>Fixed boards expensive to move</a:t>
            </a:r>
          </a:p>
          <a:p>
            <a:pPr lvl="1" eaLnBrk="1" hangingPunct="1"/>
            <a:r>
              <a:rPr lang="en-US" smtClean="0"/>
              <a:t>Partners shared resource/expertise to move them</a:t>
            </a:r>
          </a:p>
          <a:p>
            <a:pPr eaLnBrk="1" hangingPunct="1"/>
            <a:r>
              <a:rPr lang="en-US" smtClean="0"/>
              <a:t>Teachers and support specialists were able to share lessons through Wiki</a:t>
            </a:r>
          </a:p>
          <a:p>
            <a:pPr eaLnBrk="1" hangingPunct="1"/>
            <a:endParaRPr lang="en-US"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checkerboard(across)">
                                      <p:cBhvr>
                                        <p:cTn id="7" dur="500"/>
                                        <p:tgtEl>
                                          <p:spTgt spid="2867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8674">
                                            <p:txEl>
                                              <p:pRg st="0" end="0"/>
                                            </p:txEl>
                                          </p:spTgt>
                                        </p:tgtEl>
                                        <p:attrNameLst>
                                          <p:attrName>style.visibility</p:attrName>
                                        </p:attrNameLst>
                                      </p:cBhvr>
                                      <p:to>
                                        <p:strVal val="visible"/>
                                      </p:to>
                                    </p:set>
                                    <p:anim calcmode="lin" valueType="num">
                                      <p:cBhvr additive="base">
                                        <p:cTn id="12" dur="500" fill="hold"/>
                                        <p:tgtEl>
                                          <p:spTgt spid="2867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8674">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674">
                                            <p:txEl>
                                              <p:pRg st="1" end="1"/>
                                            </p:txEl>
                                          </p:spTgt>
                                        </p:tgtEl>
                                        <p:attrNameLst>
                                          <p:attrName>style.visibility</p:attrName>
                                        </p:attrNameLst>
                                      </p:cBhvr>
                                      <p:to>
                                        <p:strVal val="visible"/>
                                      </p:to>
                                    </p:set>
                                    <p:anim calcmode="lin" valueType="num">
                                      <p:cBhvr additive="base">
                                        <p:cTn id="16" dur="500" fill="hold"/>
                                        <p:tgtEl>
                                          <p:spTgt spid="28674">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8674">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8674">
                                            <p:txEl>
                                              <p:pRg st="2" end="2"/>
                                            </p:txEl>
                                          </p:spTgt>
                                        </p:tgtEl>
                                        <p:attrNameLst>
                                          <p:attrName>style.visibility</p:attrName>
                                        </p:attrNameLst>
                                      </p:cBhvr>
                                      <p:to>
                                        <p:strVal val="visible"/>
                                      </p:to>
                                    </p:set>
                                    <p:anim calcmode="lin" valueType="num">
                                      <p:cBhvr additive="base">
                                        <p:cTn id="20" dur="500" fill="hold"/>
                                        <p:tgtEl>
                                          <p:spTgt spid="28674">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8674">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8674">
                                            <p:txEl>
                                              <p:pRg st="3" end="3"/>
                                            </p:txEl>
                                          </p:spTgt>
                                        </p:tgtEl>
                                        <p:attrNameLst>
                                          <p:attrName>style.visibility</p:attrName>
                                        </p:attrNameLst>
                                      </p:cBhvr>
                                      <p:to>
                                        <p:strVal val="visible"/>
                                      </p:to>
                                    </p:set>
                                    <p:anim calcmode="lin" valueType="num">
                                      <p:cBhvr additive="base">
                                        <p:cTn id="24" dur="500" fill="hold"/>
                                        <p:tgtEl>
                                          <p:spTgt spid="28674">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8674">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8674">
                                            <p:txEl>
                                              <p:pRg st="4" end="4"/>
                                            </p:txEl>
                                          </p:spTgt>
                                        </p:tgtEl>
                                        <p:attrNameLst>
                                          <p:attrName>style.visibility</p:attrName>
                                        </p:attrNameLst>
                                      </p:cBhvr>
                                      <p:to>
                                        <p:strVal val="visible"/>
                                      </p:to>
                                    </p:set>
                                    <p:anim calcmode="lin" valueType="num">
                                      <p:cBhvr additive="base">
                                        <p:cTn id="28" dur="500" fill="hold"/>
                                        <p:tgtEl>
                                          <p:spTgt spid="28674">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8674">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8674">
                                            <p:txEl>
                                              <p:pRg st="5" end="5"/>
                                            </p:txEl>
                                          </p:spTgt>
                                        </p:tgtEl>
                                        <p:attrNameLst>
                                          <p:attrName>style.visibility</p:attrName>
                                        </p:attrNameLst>
                                      </p:cBhvr>
                                      <p:to>
                                        <p:strVal val="visible"/>
                                      </p:to>
                                    </p:set>
                                    <p:anim calcmode="lin" valueType="num">
                                      <p:cBhvr additive="base">
                                        <p:cTn id="32" dur="500" fill="hold"/>
                                        <p:tgtEl>
                                          <p:spTgt spid="28674">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867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533400"/>
            <a:ext cx="8229600" cy="685800"/>
          </a:xfrm>
        </p:spPr>
        <p:txBody>
          <a:bodyPr/>
          <a:lstStyle/>
          <a:p>
            <a:pPr eaLnBrk="1" hangingPunct="1"/>
            <a:r>
              <a:rPr lang="en-US" dirty="0" smtClean="0"/>
              <a:t>Usage Lessons Learned</a:t>
            </a:r>
          </a:p>
        </p:txBody>
      </p:sp>
      <p:sp>
        <p:nvSpPr>
          <p:cNvPr id="3" name="Content Placeholder 2"/>
          <p:cNvSpPr>
            <a:spLocks noGrp="1"/>
          </p:cNvSpPr>
          <p:nvPr>
            <p:ph idx="1"/>
          </p:nvPr>
        </p:nvSpPr>
        <p:spPr>
          <a:xfrm>
            <a:off x="228600" y="1371600"/>
            <a:ext cx="8686800" cy="5334000"/>
          </a:xfrm>
        </p:spPr>
        <p:txBody>
          <a:bodyPr/>
          <a:lstStyle/>
          <a:p>
            <a:pPr eaLnBrk="1" hangingPunct="1">
              <a:lnSpc>
                <a:spcPct val="90000"/>
              </a:lnSpc>
            </a:pPr>
            <a:r>
              <a:rPr lang="en-US" sz="3000" dirty="0" smtClean="0"/>
              <a:t>Plan for Movement of Teachers</a:t>
            </a:r>
          </a:p>
          <a:p>
            <a:pPr lvl="1" eaLnBrk="1" hangingPunct="1">
              <a:lnSpc>
                <a:spcPct val="90000"/>
              </a:lnSpc>
            </a:pPr>
            <a:r>
              <a:rPr lang="en-US" sz="2600" dirty="0" smtClean="0"/>
              <a:t>Trained teachers should keep board when moving to new classroom to avoid loss of PD investment</a:t>
            </a:r>
          </a:p>
          <a:p>
            <a:pPr lvl="1" eaLnBrk="1" hangingPunct="1">
              <a:lnSpc>
                <a:spcPct val="90000"/>
              </a:lnSpc>
            </a:pPr>
            <a:r>
              <a:rPr lang="en-US" sz="2600" dirty="0" smtClean="0"/>
              <a:t>Teacher Attrition. Who will train new teachers?</a:t>
            </a:r>
          </a:p>
          <a:p>
            <a:pPr eaLnBrk="1" hangingPunct="1">
              <a:lnSpc>
                <a:spcPct val="90000"/>
              </a:lnSpc>
            </a:pPr>
            <a:r>
              <a:rPr lang="en-US" sz="3000" dirty="0" smtClean="0"/>
              <a:t>PD for Principals </a:t>
            </a:r>
          </a:p>
          <a:p>
            <a:pPr lvl="1" eaLnBrk="1" hangingPunct="1">
              <a:lnSpc>
                <a:spcPct val="90000"/>
              </a:lnSpc>
            </a:pPr>
            <a:r>
              <a:rPr lang="en-US" sz="2600" dirty="0" smtClean="0"/>
              <a:t>Helped with buy-in</a:t>
            </a:r>
          </a:p>
          <a:p>
            <a:pPr lvl="1" eaLnBrk="1" hangingPunct="1">
              <a:lnSpc>
                <a:spcPct val="90000"/>
              </a:lnSpc>
            </a:pPr>
            <a:r>
              <a:rPr lang="en-US" sz="2600" dirty="0" smtClean="0"/>
              <a:t>Grant required 24 hours of PL</a:t>
            </a:r>
          </a:p>
          <a:p>
            <a:pPr eaLnBrk="1" hangingPunct="1">
              <a:lnSpc>
                <a:spcPct val="90000"/>
              </a:lnSpc>
            </a:pPr>
            <a:r>
              <a:rPr lang="en-US" sz="3000" dirty="0" smtClean="0"/>
              <a:t>PD for Technology Support Staff </a:t>
            </a:r>
          </a:p>
          <a:p>
            <a:pPr lvl="1" eaLnBrk="1" hangingPunct="1">
              <a:lnSpc>
                <a:spcPct val="90000"/>
              </a:lnSpc>
            </a:pPr>
            <a:r>
              <a:rPr lang="en-US" sz="2600" dirty="0" smtClean="0"/>
              <a:t>Originally not in grant</a:t>
            </a:r>
          </a:p>
          <a:p>
            <a:pPr lvl="1" eaLnBrk="1" hangingPunct="1">
              <a:lnSpc>
                <a:spcPct val="90000"/>
              </a:lnSpc>
            </a:pPr>
            <a:r>
              <a:rPr lang="en-US" sz="2600" dirty="0" smtClean="0"/>
              <a:t>Crucial in creating regional centers of expertise</a:t>
            </a:r>
          </a:p>
          <a:p>
            <a:pPr eaLnBrk="1" hangingPunct="1">
              <a:lnSpc>
                <a:spcPct val="90000"/>
              </a:lnSpc>
            </a:pPr>
            <a:r>
              <a:rPr lang="en-US" sz="3000" dirty="0" smtClean="0"/>
              <a:t>Took longer than expected for teachers to feel comfortable with Promethean technology</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checkerboard(across)">
                                      <p:cBhvr>
                                        <p:cTn id="7" dur="5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 calcmode="lin" valueType="num">
                                      <p:cBhvr additive="base">
                                        <p:cTn id="48"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685800"/>
            <a:ext cx="8229600" cy="685800"/>
          </a:xfrm>
        </p:spPr>
        <p:txBody>
          <a:bodyPr/>
          <a:lstStyle/>
          <a:p>
            <a:r>
              <a:rPr lang="en-US" dirty="0" smtClean="0"/>
              <a:t>Introductions</a:t>
            </a:r>
          </a:p>
        </p:txBody>
      </p:sp>
      <p:sp>
        <p:nvSpPr>
          <p:cNvPr id="132099" name="Rectangle 3"/>
          <p:cNvSpPr>
            <a:spLocks noGrp="1" noChangeArrowheads="1"/>
          </p:cNvSpPr>
          <p:nvPr>
            <p:ph type="body" idx="1"/>
          </p:nvPr>
        </p:nvSpPr>
        <p:spPr>
          <a:xfrm>
            <a:off x="304800" y="1524000"/>
            <a:ext cx="8610600" cy="5181600"/>
          </a:xfrm>
        </p:spPr>
        <p:txBody>
          <a:bodyPr numCol="2"/>
          <a:lstStyle/>
          <a:p>
            <a:pPr marL="166688" indent="-166688"/>
            <a:r>
              <a:rPr lang="en-US" sz="2000" dirty="0" smtClean="0"/>
              <a:t>Bastrop ISD:  </a:t>
            </a:r>
          </a:p>
          <a:p>
            <a:pPr marL="341313" lvl="1" indent="-166688"/>
            <a:r>
              <a:rPr lang="en-US" sz="1600" dirty="0" smtClean="0"/>
              <a:t>Bryan Doyle, Director of Instructional Technology </a:t>
            </a:r>
          </a:p>
          <a:p>
            <a:pPr marL="166688" indent="-166688"/>
            <a:r>
              <a:rPr lang="en-US" sz="2000" dirty="0" smtClean="0"/>
              <a:t>KIPP (Knowledge is Power Program):  </a:t>
            </a:r>
          </a:p>
          <a:p>
            <a:pPr marL="338328" lvl="1" indent="-164592"/>
            <a:r>
              <a:rPr lang="en-US" sz="1600" dirty="0" smtClean="0"/>
              <a:t>Kelly Mullin, Science Instructional Coach </a:t>
            </a:r>
          </a:p>
          <a:p>
            <a:pPr marL="166688" indent="-166688"/>
            <a:r>
              <a:rPr lang="en-US" sz="2000" dirty="0" smtClean="0"/>
              <a:t>Leander ISD: </a:t>
            </a:r>
          </a:p>
          <a:p>
            <a:pPr marL="338328" lvl="1" indent="-164592"/>
            <a:r>
              <a:rPr lang="en-US" sz="1600" dirty="0" smtClean="0"/>
              <a:t>Tracy Nolen, Coordinator of Instructional Technology</a:t>
            </a:r>
          </a:p>
          <a:p>
            <a:pPr marL="166688" indent="-166688"/>
            <a:r>
              <a:rPr lang="en-US" sz="2000" dirty="0" smtClean="0"/>
              <a:t>Pflugerville ISD: </a:t>
            </a:r>
          </a:p>
          <a:p>
            <a:pPr marL="341313" lvl="1" indent="-163513"/>
            <a:r>
              <a:rPr lang="en-US" sz="1600" dirty="0" smtClean="0"/>
              <a:t>Kathy Hickok, Director of Accountability</a:t>
            </a:r>
          </a:p>
          <a:p>
            <a:pPr marL="341313" lvl="1" indent="-163513"/>
            <a:r>
              <a:rPr lang="en-US" sz="1600" dirty="0" smtClean="0"/>
              <a:t>Kathryn Ives, Coordinator - Instructional Technology</a:t>
            </a:r>
          </a:p>
          <a:p>
            <a:pPr marL="166688" indent="-166688"/>
            <a:r>
              <a:rPr lang="en-US" sz="2000" dirty="0" smtClean="0"/>
              <a:t>Round Rock ISD: </a:t>
            </a:r>
          </a:p>
          <a:p>
            <a:pPr marL="338328" lvl="1" indent="-164592"/>
            <a:r>
              <a:rPr lang="en-US" sz="1600" dirty="0" smtClean="0"/>
              <a:t>Robert </a:t>
            </a:r>
            <a:r>
              <a:rPr lang="en-US" sz="1600" dirty="0" err="1" smtClean="0"/>
              <a:t>Autrey</a:t>
            </a:r>
            <a:r>
              <a:rPr lang="en-US" sz="1600" dirty="0" smtClean="0"/>
              <a:t>, Lead Technology Integration </a:t>
            </a:r>
            <a:r>
              <a:rPr lang="en-US" sz="1600" dirty="0" smtClean="0"/>
              <a:t>Specialist</a:t>
            </a:r>
            <a:endParaRPr lang="en-US" sz="1600" dirty="0" smtClean="0"/>
          </a:p>
          <a:p>
            <a:pPr marL="166688" indent="-166688"/>
            <a:r>
              <a:rPr lang="en-US" sz="2400" dirty="0" smtClean="0"/>
              <a:t>San Marcus ISD: </a:t>
            </a:r>
          </a:p>
          <a:p>
            <a:pPr marL="338328" lvl="1" indent="-164592"/>
            <a:r>
              <a:rPr lang="en-US" sz="1600" dirty="0" smtClean="0"/>
              <a:t>Ronda </a:t>
            </a:r>
            <a:r>
              <a:rPr lang="en-US" sz="1600" dirty="0" err="1" smtClean="0"/>
              <a:t>Stonecipher</a:t>
            </a:r>
            <a:r>
              <a:rPr lang="en-US" sz="1600" dirty="0" smtClean="0"/>
              <a:t>, Director of Instructional Technology, </a:t>
            </a:r>
          </a:p>
          <a:p>
            <a:pPr marL="166688" indent="-166688"/>
            <a:r>
              <a:rPr lang="en-US" sz="2400" dirty="0" smtClean="0"/>
              <a:t>UT Elementary: </a:t>
            </a:r>
          </a:p>
          <a:p>
            <a:pPr marL="338328" lvl="1" indent="-164592"/>
            <a:r>
              <a:rPr lang="en-US" sz="1600" dirty="0" smtClean="0"/>
              <a:t>Michael Adams, Integration Specialist</a:t>
            </a:r>
          </a:p>
          <a:p>
            <a:pPr marL="166688" indent="-166688"/>
            <a:r>
              <a:rPr lang="en-US" sz="2000" dirty="0" smtClean="0"/>
              <a:t>Resources for Learning:  </a:t>
            </a:r>
          </a:p>
          <a:p>
            <a:pPr marL="338328" lvl="1" indent="-164592"/>
            <a:r>
              <a:rPr lang="en-US" sz="1600" dirty="0" smtClean="0"/>
              <a:t>Ali </a:t>
            </a:r>
            <a:r>
              <a:rPr lang="en-US" sz="1600" dirty="0" err="1" smtClean="0"/>
              <a:t>Callicoatte</a:t>
            </a:r>
            <a:r>
              <a:rPr lang="en-US" sz="1600" dirty="0" smtClean="0"/>
              <a:t> </a:t>
            </a:r>
            <a:r>
              <a:rPr lang="en-US" sz="1600" dirty="0" err="1" smtClean="0"/>
              <a:t>Picucci</a:t>
            </a:r>
            <a:r>
              <a:rPr lang="en-US" sz="1600" dirty="0" smtClean="0"/>
              <a:t>, PhD, Director of Evaluation &amp; Research</a:t>
            </a:r>
          </a:p>
          <a:p>
            <a:pPr marL="166688" indent="-166688"/>
            <a:r>
              <a:rPr lang="en-US" sz="2000" dirty="0" smtClean="0"/>
              <a:t>E3 Alliance:</a:t>
            </a:r>
          </a:p>
          <a:p>
            <a:pPr marL="338328" lvl="1" indent="-164592"/>
            <a:r>
              <a:rPr lang="en-US" sz="1600" dirty="0" smtClean="0"/>
              <a:t>Susan Dawson, President</a:t>
            </a:r>
          </a:p>
        </p:txBody>
      </p:sp>
    </p:spTree>
  </p:cSld>
  <p:clrMapOvr>
    <a:masterClrMapping/>
  </p:clrMapOvr>
  <p:transition>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Content Placeholder 2"/>
          <p:cNvSpPr>
            <a:spLocks noGrp="1"/>
          </p:cNvSpPr>
          <p:nvPr>
            <p:ph idx="1"/>
          </p:nvPr>
        </p:nvSpPr>
        <p:spPr>
          <a:xfrm>
            <a:off x="457200" y="1646237"/>
            <a:ext cx="8458200" cy="4525963"/>
          </a:xfrm>
        </p:spPr>
        <p:txBody>
          <a:bodyPr/>
          <a:lstStyle/>
          <a:p>
            <a:pPr eaLnBrk="1" hangingPunct="1">
              <a:buNone/>
            </a:pPr>
            <a:r>
              <a:rPr lang="en-US" dirty="0" smtClean="0"/>
              <a:t>Video’s (San Marcos ISD)</a:t>
            </a:r>
          </a:p>
          <a:p>
            <a:pPr eaLnBrk="1" hangingPunct="1"/>
            <a:r>
              <a:rPr lang="en-US" sz="2400" u="sng" dirty="0" smtClean="0">
                <a:hlinkClick r:id="rId2" action="ppaction://hlinkfile"/>
              </a:rPr>
              <a:t>T-3 </a:t>
            </a:r>
            <a:r>
              <a:rPr lang="en-US" sz="2400" u="sng" dirty="0" err="1" smtClean="0">
                <a:hlinkClick r:id="rId2" action="ppaction://hlinkfile"/>
              </a:rPr>
              <a:t>Bost</a:t>
            </a:r>
            <a:r>
              <a:rPr lang="en-US" sz="2400" u="sng" dirty="0" smtClean="0">
                <a:hlinkClick r:id="rId2" action="ppaction://hlinkfile"/>
              </a:rPr>
              <a:t> (MOV -64.24 MB) </a:t>
            </a:r>
            <a:r>
              <a:rPr lang="en-US" sz="2400" u="sng" dirty="0" smtClean="0"/>
              <a:t/>
            </a:r>
            <a:br>
              <a:rPr lang="en-US" sz="2400" u="sng" dirty="0" smtClean="0"/>
            </a:br>
            <a:endParaRPr lang="en-US" sz="2400" u="sng" dirty="0" smtClean="0"/>
          </a:p>
          <a:p>
            <a:pPr eaLnBrk="1" hangingPunct="1"/>
            <a:r>
              <a:rPr lang="en-US" sz="2400" u="sng" dirty="0" smtClean="0">
                <a:hlinkClick r:id="rId3" action="ppaction://hlinkfile"/>
              </a:rPr>
              <a:t>T-3 Gomez (MOV -47.11 MB) </a:t>
            </a:r>
            <a:r>
              <a:rPr lang="en-US" sz="2400" u="sng" dirty="0" smtClean="0"/>
              <a:t/>
            </a:r>
            <a:br>
              <a:rPr lang="en-US" sz="2400" u="sng" dirty="0" smtClean="0"/>
            </a:br>
            <a:endParaRPr lang="en-US" sz="2400" u="sng" dirty="0" smtClean="0"/>
          </a:p>
          <a:p>
            <a:pPr eaLnBrk="1" hangingPunct="1"/>
            <a:r>
              <a:rPr lang="en-US" sz="2400" u="sng" dirty="0" smtClean="0">
                <a:hlinkClick r:id="rId4" action="ppaction://hlinkfile"/>
              </a:rPr>
              <a:t>T-3 Medrano (MOV -35.42 MB) </a:t>
            </a:r>
            <a:r>
              <a:rPr lang="en-US" sz="2400" u="sng" dirty="0" smtClean="0"/>
              <a:t/>
            </a:r>
            <a:br>
              <a:rPr lang="en-US" sz="2400" u="sng" dirty="0" smtClean="0"/>
            </a:br>
            <a:endParaRPr lang="en-US" sz="2400" u="sng" dirty="0" smtClean="0"/>
          </a:p>
          <a:p>
            <a:pPr eaLnBrk="1" hangingPunct="1"/>
            <a:r>
              <a:rPr lang="en-US" sz="2400" u="sng" dirty="0" smtClean="0">
                <a:hlinkClick r:id="rId5" action="ppaction://hlinkfile"/>
              </a:rPr>
              <a:t>T-3 Smith (MOV -23.82 MB) </a:t>
            </a:r>
            <a:r>
              <a:rPr lang="en-US" sz="2400" u="sng" dirty="0" smtClean="0"/>
              <a:t/>
            </a:r>
            <a:br>
              <a:rPr lang="en-US" sz="2400" u="sng" dirty="0" smtClean="0"/>
            </a:br>
            <a:endParaRPr lang="en-US" sz="2400" u="sng" dirty="0" smtClean="0"/>
          </a:p>
          <a:p>
            <a:pPr eaLnBrk="1" hangingPunct="1"/>
            <a:r>
              <a:rPr lang="en-US" sz="2400" u="sng" dirty="0" smtClean="0">
                <a:hlinkClick r:id="rId6" action="ppaction://hlinkfile"/>
              </a:rPr>
              <a:t>T-3 Stover (MOV -38.58 MB) </a:t>
            </a:r>
            <a:endParaRPr lang="en-US" sz="2400" u="sng" dirty="0" smtClean="0"/>
          </a:p>
          <a:p>
            <a:pPr algn="ctr" eaLnBrk="1" hangingPunct="1">
              <a:buFontTx/>
              <a:buNone/>
            </a:pPr>
            <a:endParaRPr lang="en-US" sz="2000" u="sng" dirty="0" smtClean="0"/>
          </a:p>
        </p:txBody>
      </p:sp>
      <p:sp>
        <p:nvSpPr>
          <p:cNvPr id="3" name="Title 1"/>
          <p:cNvSpPr>
            <a:spLocks noGrp="1"/>
          </p:cNvSpPr>
          <p:nvPr>
            <p:ph type="title"/>
          </p:nvPr>
        </p:nvSpPr>
        <p:spPr>
          <a:xfrm>
            <a:off x="457200" y="533400"/>
            <a:ext cx="8229600" cy="685800"/>
          </a:xfrm>
        </p:spPr>
        <p:txBody>
          <a:bodyPr/>
          <a:lstStyle/>
          <a:p>
            <a:pPr eaLnBrk="1" hangingPunct="1"/>
            <a:r>
              <a:rPr lang="en-US" dirty="0" smtClean="0"/>
              <a:t>Usage Lessons Learned</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533400"/>
            <a:ext cx="8229600" cy="685800"/>
          </a:xfrm>
        </p:spPr>
        <p:txBody>
          <a:bodyPr/>
          <a:lstStyle/>
          <a:p>
            <a:pPr eaLnBrk="1" hangingPunct="1"/>
            <a:r>
              <a:rPr lang="en-US" dirty="0" smtClean="0"/>
              <a:t>Student Lessons Learned</a:t>
            </a:r>
          </a:p>
        </p:txBody>
      </p:sp>
      <p:sp>
        <p:nvSpPr>
          <p:cNvPr id="3" name="Content Placeholder 2"/>
          <p:cNvSpPr>
            <a:spLocks noGrp="1"/>
          </p:cNvSpPr>
          <p:nvPr>
            <p:ph idx="1"/>
          </p:nvPr>
        </p:nvSpPr>
        <p:spPr>
          <a:xfrm>
            <a:off x="152400" y="1219200"/>
            <a:ext cx="8915400" cy="5410200"/>
          </a:xfrm>
        </p:spPr>
        <p:txBody>
          <a:bodyPr>
            <a:normAutofit/>
          </a:bodyPr>
          <a:lstStyle/>
          <a:p>
            <a:pPr eaLnBrk="1" hangingPunct="1">
              <a:defRPr/>
            </a:pPr>
            <a:r>
              <a:rPr lang="en-US" dirty="0" smtClean="0"/>
              <a:t>Students </a:t>
            </a:r>
            <a:r>
              <a:rPr lang="en-US" dirty="0" smtClean="0"/>
              <a:t>enjoyed interacting with the flipcharts</a:t>
            </a:r>
            <a:endParaRPr lang="en-US" dirty="0" smtClean="0"/>
          </a:p>
          <a:p>
            <a:pPr lvl="1" eaLnBrk="1" hangingPunct="1">
              <a:defRPr/>
            </a:pPr>
            <a:r>
              <a:rPr lang="en-US" dirty="0" smtClean="0"/>
              <a:t>Standing at the board</a:t>
            </a:r>
          </a:p>
          <a:p>
            <a:pPr lvl="1" eaLnBrk="1" hangingPunct="1">
              <a:defRPr/>
            </a:pPr>
            <a:r>
              <a:rPr lang="en-US" dirty="0" smtClean="0"/>
              <a:t>Using a wireless mouse</a:t>
            </a:r>
            <a:endParaRPr lang="en-US" dirty="0" smtClean="0"/>
          </a:p>
          <a:p>
            <a:pPr eaLnBrk="1" hangingPunct="1">
              <a:defRPr/>
            </a:pPr>
            <a:r>
              <a:rPr lang="en-US" dirty="0" smtClean="0"/>
              <a:t>Students </a:t>
            </a:r>
            <a:r>
              <a:rPr lang="en-US" dirty="0" smtClean="0"/>
              <a:t>more attentive and interested</a:t>
            </a:r>
          </a:p>
          <a:p>
            <a:pPr lvl="1" eaLnBrk="1" hangingPunct="1">
              <a:defRPr/>
            </a:pPr>
            <a:r>
              <a:rPr lang="en-US" dirty="0" smtClean="0"/>
              <a:t>Engaged in active </a:t>
            </a:r>
            <a:r>
              <a:rPr lang="en-US" dirty="0" smtClean="0"/>
              <a:t>dialog with self and classmates</a:t>
            </a:r>
            <a:endParaRPr lang="en-US" dirty="0" smtClean="0"/>
          </a:p>
          <a:p>
            <a:pPr lvl="1" eaLnBrk="1" hangingPunct="1">
              <a:defRPr/>
            </a:pPr>
            <a:r>
              <a:rPr lang="en-US" dirty="0" smtClean="0"/>
              <a:t>Incorporated </a:t>
            </a:r>
            <a:r>
              <a:rPr lang="en-US" dirty="0" smtClean="0"/>
              <a:t>pictures, video, music, </a:t>
            </a:r>
            <a:r>
              <a:rPr lang="en-US" dirty="0" smtClean="0"/>
              <a:t>dual-language</a:t>
            </a:r>
          </a:p>
          <a:p>
            <a:pPr lvl="1" eaLnBrk="1" hangingPunct="1">
              <a:defRPr/>
            </a:pPr>
            <a:r>
              <a:rPr lang="en-US" dirty="0" smtClean="0"/>
              <a:t>Learning made visible for </a:t>
            </a:r>
            <a:r>
              <a:rPr lang="en-US" dirty="0" smtClean="0"/>
              <a:t>ELLs</a:t>
            </a:r>
            <a:endParaRPr lang="en-US" dirty="0" smtClean="0"/>
          </a:p>
          <a:p>
            <a:pPr lvl="1" eaLnBrk="1" hangingPunct="1">
              <a:defRPr/>
            </a:pPr>
            <a:r>
              <a:rPr lang="en-US" dirty="0" smtClean="0"/>
              <a:t>Students appear to do more self-directed </a:t>
            </a:r>
            <a:r>
              <a:rPr lang="en-US" dirty="0" smtClean="0"/>
              <a:t>learning</a:t>
            </a:r>
          </a:p>
          <a:p>
            <a:pPr lvl="1" eaLnBrk="1" hangingPunct="1">
              <a:defRPr/>
            </a:pPr>
            <a:r>
              <a:rPr lang="en-US" dirty="0" smtClean="0"/>
              <a:t>Benefited from the instant feedback</a:t>
            </a:r>
            <a:endParaRPr lang="en-US" dirty="0" smtClean="0"/>
          </a:p>
          <a:p>
            <a:pPr eaLnBrk="1" hangingPunct="1">
              <a:defRPr/>
            </a:pPr>
            <a:endParaRPr lang="en-US" dirty="0"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checkerboard(across)">
                                      <p:cBhvr>
                                        <p:cTn id="7" dur="5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5" end="5"/>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533400"/>
            <a:ext cx="8229600" cy="685800"/>
          </a:xfrm>
        </p:spPr>
        <p:txBody>
          <a:bodyPr/>
          <a:lstStyle/>
          <a:p>
            <a:r>
              <a:rPr lang="en-US" dirty="0" smtClean="0"/>
              <a:t>Student Lessons Learned</a:t>
            </a:r>
            <a:endParaRPr lang="en-US" dirty="0" smtClean="0"/>
          </a:p>
        </p:txBody>
      </p:sp>
      <p:sp>
        <p:nvSpPr>
          <p:cNvPr id="136195" name="Rectangle 3"/>
          <p:cNvSpPr>
            <a:spLocks noGrp="1" noChangeArrowheads="1"/>
          </p:cNvSpPr>
          <p:nvPr>
            <p:ph type="body" idx="1"/>
          </p:nvPr>
        </p:nvSpPr>
        <p:spPr>
          <a:xfrm>
            <a:off x="457200" y="1447800"/>
            <a:ext cx="8229600" cy="4114800"/>
          </a:xfrm>
        </p:spPr>
        <p:txBody>
          <a:bodyPr/>
          <a:lstStyle/>
          <a:p>
            <a:pPr eaLnBrk="1" hangingPunct="1">
              <a:buNone/>
            </a:pPr>
            <a:r>
              <a:rPr lang="en-US" dirty="0" smtClean="0"/>
              <a:t>Video’s (San Marcos ISD</a:t>
            </a:r>
            <a:r>
              <a:rPr lang="en-US" dirty="0" smtClean="0"/>
              <a:t>)</a:t>
            </a:r>
          </a:p>
          <a:p>
            <a:pPr eaLnBrk="1" hangingPunct="1"/>
            <a:r>
              <a:rPr lang="en-US" dirty="0" smtClean="0">
                <a:hlinkClick r:id="rId2" action="ppaction://hlinkfile"/>
              </a:rPr>
              <a:t>Promethean </a:t>
            </a:r>
            <a:r>
              <a:rPr lang="en-US" dirty="0" smtClean="0">
                <a:hlinkClick r:id="rId2" action="ppaction://hlinkfile"/>
              </a:rPr>
              <a:t>Parent</a:t>
            </a:r>
            <a:r>
              <a:rPr lang="en-US" dirty="0" smtClean="0"/>
              <a:t> (MOV -34.25 MB) </a:t>
            </a:r>
            <a:r>
              <a:rPr lang="en-US" dirty="0" smtClean="0"/>
              <a:t/>
            </a:r>
            <a:br>
              <a:rPr lang="en-US" dirty="0" smtClean="0"/>
            </a:br>
            <a:r>
              <a:rPr lang="en-US" dirty="0" smtClean="0"/>
              <a:t>Parent </a:t>
            </a:r>
            <a:r>
              <a:rPr lang="en-US" dirty="0" smtClean="0"/>
              <a:t>Volunteer Describing Active Boards </a:t>
            </a:r>
          </a:p>
          <a:p>
            <a:pPr eaLnBrk="1" hangingPunct="1"/>
            <a:endParaRPr lang="en-US" dirty="0" smtClean="0"/>
          </a:p>
          <a:p>
            <a:pPr eaLnBrk="1" hangingPunct="1"/>
            <a:r>
              <a:rPr lang="en-US" dirty="0" smtClean="0">
                <a:hlinkClick r:id="rId3" action="ppaction://hlinkfile"/>
              </a:rPr>
              <a:t>Student </a:t>
            </a:r>
            <a:r>
              <a:rPr lang="en-US" dirty="0" smtClean="0">
                <a:hlinkClick r:id="rId3" action="ppaction://hlinkfile"/>
              </a:rPr>
              <a:t>Talking </a:t>
            </a:r>
            <a:r>
              <a:rPr lang="en-US" dirty="0" smtClean="0"/>
              <a:t>(MOV -17.80 MB) </a:t>
            </a:r>
            <a:r>
              <a:rPr lang="en-US" dirty="0" smtClean="0"/>
              <a:t/>
            </a:r>
            <a:br>
              <a:rPr lang="en-US" dirty="0" smtClean="0"/>
            </a:br>
            <a:r>
              <a:rPr lang="en-US" dirty="0" smtClean="0"/>
              <a:t>Student </a:t>
            </a:r>
            <a:r>
              <a:rPr lang="en-US" dirty="0" smtClean="0"/>
              <a:t>Talking About Using The Active Board </a:t>
            </a:r>
          </a:p>
        </p:txBody>
      </p:sp>
    </p:spTree>
  </p:cSld>
  <p:clrMapOvr>
    <a:masterClrMapping/>
  </p:clrMapOvr>
  <p:transition>
    <p:blind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609600"/>
            <a:ext cx="8229600" cy="685800"/>
          </a:xfrm>
        </p:spPr>
        <p:txBody>
          <a:bodyPr/>
          <a:lstStyle/>
          <a:p>
            <a:pPr eaLnBrk="1" hangingPunct="1"/>
            <a:r>
              <a:rPr lang="en-US" dirty="0" smtClean="0"/>
              <a:t>Teacher Lessons </a:t>
            </a:r>
            <a:r>
              <a:rPr lang="en-US" dirty="0" smtClean="0"/>
              <a:t>Learned</a:t>
            </a:r>
          </a:p>
        </p:txBody>
      </p:sp>
      <p:sp>
        <p:nvSpPr>
          <p:cNvPr id="3" name="Content Placeholder 2"/>
          <p:cNvSpPr>
            <a:spLocks noGrp="1"/>
          </p:cNvSpPr>
          <p:nvPr>
            <p:ph idx="1"/>
          </p:nvPr>
        </p:nvSpPr>
        <p:spPr>
          <a:xfrm>
            <a:off x="0" y="1600200"/>
            <a:ext cx="9144000" cy="5105400"/>
          </a:xfrm>
        </p:spPr>
        <p:txBody>
          <a:bodyPr>
            <a:normAutofit fontScale="77500" lnSpcReduction="20000"/>
          </a:bodyPr>
          <a:lstStyle/>
          <a:p>
            <a:pPr eaLnBrk="1" hangingPunct="1">
              <a:defRPr/>
            </a:pPr>
            <a:r>
              <a:rPr lang="en-US" dirty="0" smtClean="0"/>
              <a:t>The number of times that technology must work flawlessly before it will be trusted enough for another attempt </a:t>
            </a:r>
            <a:r>
              <a:rPr lang="en-US" dirty="0" err="1" smtClean="0"/>
              <a:t>vary’s</a:t>
            </a:r>
            <a:r>
              <a:rPr lang="en-US" dirty="0" smtClean="0"/>
              <a:t> from teacher-to-teacher. </a:t>
            </a:r>
          </a:p>
          <a:p>
            <a:pPr lvl="1" eaLnBrk="1" hangingPunct="1">
              <a:defRPr/>
            </a:pPr>
            <a:r>
              <a:rPr lang="en-US" dirty="0" smtClean="0"/>
              <a:t>Assess comfort and skill level before training</a:t>
            </a:r>
          </a:p>
          <a:p>
            <a:pPr lvl="1" eaLnBrk="1" hangingPunct="1">
              <a:defRPr/>
            </a:pPr>
            <a:r>
              <a:rPr lang="en-US" dirty="0" smtClean="0"/>
              <a:t>Adapting an existing lesson to integrate technology is necessary for some teachers to establish a skill and comfort level from which they can grow.</a:t>
            </a:r>
            <a:br>
              <a:rPr lang="en-US" dirty="0" smtClean="0"/>
            </a:br>
            <a:endParaRPr lang="en-US" dirty="0" smtClean="0"/>
          </a:p>
          <a:p>
            <a:pPr eaLnBrk="1" hangingPunct="1">
              <a:defRPr/>
            </a:pPr>
            <a:r>
              <a:rPr lang="en-US" dirty="0" smtClean="0"/>
              <a:t>When </a:t>
            </a:r>
            <a:r>
              <a:rPr lang="en-US" dirty="0" smtClean="0"/>
              <a:t>the technology is trusted, the teachers become creative in expanding its use.</a:t>
            </a:r>
          </a:p>
          <a:p>
            <a:pPr lvl="1" eaLnBrk="1" hangingPunct="1">
              <a:defRPr/>
            </a:pPr>
            <a:r>
              <a:rPr lang="en-US" dirty="0" smtClean="0"/>
              <a:t>Wireless </a:t>
            </a:r>
            <a:r>
              <a:rPr lang="en-US" dirty="0" smtClean="0"/>
              <a:t>mouse on back of </a:t>
            </a:r>
            <a:r>
              <a:rPr lang="en-US" dirty="0" smtClean="0"/>
              <a:t>clip-board</a:t>
            </a:r>
          </a:p>
          <a:p>
            <a:pPr lvl="1" eaLnBrk="1" hangingPunct="1">
              <a:defRPr/>
            </a:pPr>
            <a:r>
              <a:rPr lang="en-US" dirty="0" smtClean="0"/>
              <a:t>Explore advanced features independently</a:t>
            </a:r>
          </a:p>
          <a:p>
            <a:pPr lvl="1" eaLnBrk="1" hangingPunct="1">
              <a:defRPr/>
            </a:pPr>
            <a:r>
              <a:rPr lang="en-US" dirty="0" smtClean="0"/>
              <a:t>Use response devices not only for formative assessments to modify instruction ,but for daily activities (lunch count, “I’m finished”, etc.)</a:t>
            </a:r>
          </a:p>
          <a:p>
            <a:pPr lvl="1" eaLnBrk="1" hangingPunct="1">
              <a:defRPr/>
            </a:pPr>
            <a:r>
              <a:rPr lang="en-US" dirty="0" smtClean="0"/>
              <a:t>Sharing of lessons and teacher created Flipcharts</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checkerboard(across)">
                                      <p:cBhvr>
                                        <p:cTn id="7" dur="5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533400"/>
            <a:ext cx="8229600" cy="990600"/>
          </a:xfrm>
        </p:spPr>
        <p:txBody>
          <a:bodyPr/>
          <a:lstStyle/>
          <a:p>
            <a:r>
              <a:rPr lang="en-US" sz="3200" dirty="0" smtClean="0"/>
              <a:t>Curriculum Redesign </a:t>
            </a:r>
            <a:r>
              <a:rPr lang="en-US" sz="3200" dirty="0" smtClean="0"/>
              <a:t>Lessons Learned</a:t>
            </a:r>
            <a:br>
              <a:rPr lang="en-US" sz="3200" dirty="0" smtClean="0"/>
            </a:br>
            <a:r>
              <a:rPr lang="en-US" sz="3200" dirty="0" smtClean="0"/>
              <a:t>(</a:t>
            </a:r>
            <a:r>
              <a:rPr lang="en-US" sz="2400" dirty="0" smtClean="0"/>
              <a:t>i.e. Instructional Environment / Delivery</a:t>
            </a:r>
            <a:r>
              <a:rPr lang="en-US" sz="3200" dirty="0" smtClean="0"/>
              <a:t>)</a:t>
            </a:r>
            <a:endParaRPr lang="en-US" sz="3200" dirty="0" smtClean="0"/>
          </a:p>
        </p:txBody>
      </p:sp>
      <p:sp>
        <p:nvSpPr>
          <p:cNvPr id="110597" name="Rectangle 5"/>
          <p:cNvSpPr>
            <a:spLocks noGrp="1" noChangeArrowheads="1"/>
          </p:cNvSpPr>
          <p:nvPr>
            <p:ph type="body" idx="1"/>
          </p:nvPr>
        </p:nvSpPr>
        <p:spPr>
          <a:xfrm>
            <a:off x="228600" y="1524000"/>
            <a:ext cx="8763000" cy="4419600"/>
          </a:xfrm>
        </p:spPr>
        <p:txBody>
          <a:bodyPr/>
          <a:lstStyle/>
          <a:p>
            <a:r>
              <a:rPr lang="en-US" dirty="0" smtClean="0"/>
              <a:t>Process of writing and sharing a Curriculum Redesign statement was </a:t>
            </a:r>
            <a:r>
              <a:rPr lang="en-US" dirty="0" smtClean="0"/>
              <a:t>beneficial </a:t>
            </a:r>
          </a:p>
          <a:p>
            <a:pPr lvl="1"/>
            <a:r>
              <a:rPr lang="en-US" dirty="0" smtClean="0"/>
              <a:t>Examples: </a:t>
            </a:r>
            <a:r>
              <a:rPr lang="en-US" dirty="0" smtClean="0">
                <a:hlinkClick r:id="rId2" action="ppaction://hlinkfile"/>
              </a:rPr>
              <a:t>RRISD</a:t>
            </a:r>
            <a:r>
              <a:rPr lang="en-US" dirty="0" smtClean="0"/>
              <a:t>, </a:t>
            </a:r>
            <a:r>
              <a:rPr lang="en-US" dirty="0" smtClean="0">
                <a:hlinkClick r:id="rId3" action="ppaction://hlinkfile"/>
              </a:rPr>
              <a:t>PISD</a:t>
            </a:r>
            <a:r>
              <a:rPr lang="en-US" dirty="0" smtClean="0"/>
              <a:t>, </a:t>
            </a:r>
            <a:r>
              <a:rPr lang="en-US" dirty="0" smtClean="0">
                <a:hlinkClick r:id="rId4" action="ppaction://hlinkfile"/>
              </a:rPr>
              <a:t>LISD</a:t>
            </a:r>
            <a:r>
              <a:rPr lang="en-US" dirty="0" smtClean="0"/>
              <a:t>, </a:t>
            </a:r>
            <a:r>
              <a:rPr lang="en-US" dirty="0" smtClean="0">
                <a:hlinkClick r:id="rId5" action="ppaction://hlinkfile"/>
              </a:rPr>
              <a:t>UT</a:t>
            </a:r>
            <a:r>
              <a:rPr lang="en-US" dirty="0" smtClean="0"/>
              <a:t>, </a:t>
            </a:r>
            <a:r>
              <a:rPr lang="en-US" dirty="0" smtClean="0">
                <a:hlinkClick r:id="rId6" action="ppaction://hlinkfile"/>
              </a:rPr>
              <a:t>KIPP</a:t>
            </a:r>
            <a:r>
              <a:rPr lang="en-US" dirty="0" smtClean="0"/>
              <a:t>, </a:t>
            </a:r>
            <a:r>
              <a:rPr lang="en-US" dirty="0" smtClean="0">
                <a:hlinkClick r:id="rId7" action="ppaction://hlinkfile"/>
              </a:rPr>
              <a:t>Bastrop</a:t>
            </a:r>
            <a:r>
              <a:rPr lang="en-US" dirty="0" smtClean="0"/>
              <a:t>, </a:t>
            </a:r>
            <a:r>
              <a:rPr lang="en-US" dirty="0" smtClean="0">
                <a:hlinkClick r:id="rId8" action="ppaction://hlinkfile"/>
              </a:rPr>
              <a:t>San Marcos</a:t>
            </a:r>
            <a:endParaRPr lang="en-US" dirty="0" smtClean="0"/>
          </a:p>
          <a:p>
            <a:pPr lvl="1"/>
            <a:r>
              <a:rPr lang="en-US" dirty="0" smtClean="0"/>
              <a:t>Formal tool </a:t>
            </a:r>
            <a:r>
              <a:rPr lang="en-US" dirty="0" smtClean="0"/>
              <a:t>to measure effectiveness and quality of technology integration and </a:t>
            </a:r>
            <a:r>
              <a:rPr lang="en-US" dirty="0" smtClean="0"/>
              <a:t>use</a:t>
            </a:r>
            <a:endParaRPr lang="en-US" dirty="0" smtClean="0"/>
          </a:p>
          <a:p>
            <a:pPr lvl="1"/>
            <a:r>
              <a:rPr lang="en-US" dirty="0" smtClean="0"/>
              <a:t>Guide </a:t>
            </a:r>
            <a:r>
              <a:rPr lang="en-US" dirty="0" smtClean="0"/>
              <a:t>professional development </a:t>
            </a:r>
            <a:r>
              <a:rPr lang="en-US" dirty="0" smtClean="0"/>
              <a:t>efforts</a:t>
            </a:r>
          </a:p>
          <a:p>
            <a:pPr lvl="1"/>
            <a:r>
              <a:rPr lang="en-US" dirty="0" smtClean="0"/>
              <a:t>Identify </a:t>
            </a:r>
            <a:r>
              <a:rPr lang="en-US" dirty="0" smtClean="0"/>
              <a:t>potential benefits and pitfalls of using interactive technology tools</a:t>
            </a:r>
          </a:p>
          <a:p>
            <a:pPr lvl="1"/>
            <a:endParaRPr lang="en-US" dirty="0" smtClean="0"/>
          </a:p>
        </p:txBody>
      </p:sp>
    </p:spTree>
  </p:cSld>
  <p:clrMapOvr>
    <a:masterClrMapping/>
  </p:clrMapOvr>
  <p:transition>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idx="4294967295"/>
          </p:nvPr>
        </p:nvSpPr>
        <p:spPr>
          <a:xfrm>
            <a:off x="0" y="990600"/>
            <a:ext cx="9144000" cy="1066800"/>
          </a:xfrm>
        </p:spPr>
        <p:txBody>
          <a:bodyPr/>
          <a:lstStyle/>
          <a:p>
            <a:pPr eaLnBrk="1" hangingPunct="1"/>
            <a:r>
              <a:rPr lang="en-US" sz="2800" dirty="0" smtClean="0"/>
              <a:t>Robert </a:t>
            </a:r>
            <a:r>
              <a:rPr lang="en-US" sz="2800" dirty="0" err="1" smtClean="0"/>
              <a:t>Marzano</a:t>
            </a:r>
            <a:r>
              <a:rPr lang="en-US" sz="2800" dirty="0" smtClean="0"/>
              <a:t>: </a:t>
            </a:r>
            <a:br>
              <a:rPr lang="en-US" sz="2800" dirty="0" smtClean="0"/>
            </a:br>
            <a:r>
              <a:rPr lang="en-US" sz="2800" dirty="0" smtClean="0"/>
              <a:t>Teaching </a:t>
            </a:r>
            <a:r>
              <a:rPr lang="en-US" sz="2800" dirty="0" smtClean="0"/>
              <a:t>with Interactive </a:t>
            </a:r>
            <a:r>
              <a:rPr lang="en-US" sz="2800" dirty="0" smtClean="0"/>
              <a:t>Whiteboards</a:t>
            </a:r>
            <a:endParaRPr lang="en-US" sz="2800" dirty="0" smtClean="0"/>
          </a:p>
        </p:txBody>
      </p:sp>
      <p:grpSp>
        <p:nvGrpSpPr>
          <p:cNvPr id="11" name="Group 10"/>
          <p:cNvGrpSpPr/>
          <p:nvPr/>
        </p:nvGrpSpPr>
        <p:grpSpPr>
          <a:xfrm>
            <a:off x="1524000" y="2057400"/>
            <a:ext cx="7124700" cy="2390775"/>
            <a:chOff x="1524000" y="1600200"/>
            <a:chExt cx="7124700" cy="2390775"/>
          </a:xfrm>
        </p:grpSpPr>
        <p:pic>
          <p:nvPicPr>
            <p:cNvPr id="1026" name="Picture 2"/>
            <p:cNvPicPr>
              <a:picLocks noChangeAspect="1" noChangeArrowheads="1"/>
            </p:cNvPicPr>
            <p:nvPr/>
          </p:nvPicPr>
          <p:blipFill>
            <a:blip r:embed="rId3" cstate="print"/>
            <a:srcRect/>
            <a:stretch>
              <a:fillRect/>
            </a:stretch>
          </p:blipFill>
          <p:spPr bwMode="auto">
            <a:xfrm>
              <a:off x="1524000" y="1600200"/>
              <a:ext cx="7124700" cy="2390775"/>
            </a:xfrm>
            <a:prstGeom prst="rect">
              <a:avLst/>
            </a:prstGeom>
            <a:noFill/>
            <a:ln w="9525">
              <a:noFill/>
              <a:miter lim="800000"/>
              <a:headEnd/>
              <a:tailEnd/>
            </a:ln>
          </p:spPr>
        </p:pic>
        <p:sp>
          <p:nvSpPr>
            <p:cNvPr id="6" name="Rectangle 5"/>
            <p:cNvSpPr/>
            <p:nvPr/>
          </p:nvSpPr>
          <p:spPr>
            <a:xfrm>
              <a:off x="4876800" y="1752600"/>
              <a:ext cx="3124200" cy="3048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1524000" y="2057400"/>
              <a:ext cx="990600" cy="2286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1524000" y="3048000"/>
              <a:ext cx="6781800" cy="3048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1600200" y="3276600"/>
              <a:ext cx="3048000" cy="2286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 name="TextBox 9"/>
          <p:cNvSpPr txBox="1"/>
          <p:nvPr/>
        </p:nvSpPr>
        <p:spPr>
          <a:xfrm rot="16200000">
            <a:off x="-66645" y="2886045"/>
            <a:ext cx="2057400" cy="400110"/>
          </a:xfrm>
          <a:prstGeom prst="rect">
            <a:avLst/>
          </a:prstGeom>
          <a:noFill/>
          <a:ln w="38100">
            <a:solidFill>
              <a:schemeClr val="tx1"/>
            </a:solidFill>
          </a:ln>
        </p:spPr>
        <p:txBody>
          <a:bodyPr wrap="square" rtlCol="0">
            <a:spAutoFit/>
          </a:bodyPr>
          <a:lstStyle/>
          <a:p>
            <a:pPr algn="ctr"/>
            <a:r>
              <a:rPr lang="en-US" sz="2000" b="1" dirty="0" smtClean="0">
                <a:solidFill>
                  <a:schemeClr val="bg1">
                    <a:lumMod val="50000"/>
                  </a:schemeClr>
                </a:solidFill>
              </a:rPr>
              <a:t>Benefits</a:t>
            </a:r>
            <a:endParaRPr lang="en-US" sz="2000" b="1" dirty="0">
              <a:solidFill>
                <a:schemeClr val="bg1">
                  <a:lumMod val="50000"/>
                </a:schemeClr>
              </a:solidFill>
            </a:endParaRPr>
          </a:p>
        </p:txBody>
      </p:sp>
      <p:sp>
        <p:nvSpPr>
          <p:cNvPr id="13" name="Rectangle 2"/>
          <p:cNvSpPr txBox="1">
            <a:spLocks noChangeArrowheads="1"/>
          </p:cNvSpPr>
          <p:nvPr/>
        </p:nvSpPr>
        <p:spPr>
          <a:xfrm>
            <a:off x="381000" y="533400"/>
            <a:ext cx="8229600" cy="6096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chemeClr val="tx1"/>
                </a:solidFill>
                <a:effectLst/>
                <a:uLnTx/>
                <a:uFillTx/>
                <a:latin typeface="+mj-lt"/>
                <a:ea typeface="+mj-ea"/>
                <a:cs typeface="+mj-cs"/>
              </a:rPr>
              <a:t>Curriculum Redesign Lessons Learned</a:t>
            </a:r>
          </a:p>
        </p:txBody>
      </p:sp>
      <p:sp>
        <p:nvSpPr>
          <p:cNvPr id="12" name="TextBox 11"/>
          <p:cNvSpPr txBox="1"/>
          <p:nvPr/>
        </p:nvSpPr>
        <p:spPr>
          <a:xfrm>
            <a:off x="-152400" y="4495800"/>
            <a:ext cx="9448800" cy="400110"/>
          </a:xfrm>
          <a:prstGeom prst="rect">
            <a:avLst/>
          </a:prstGeom>
          <a:noFill/>
          <a:ln w="38100">
            <a:solidFill>
              <a:schemeClr val="tx1"/>
            </a:solidFill>
          </a:ln>
        </p:spPr>
        <p:txBody>
          <a:bodyPr wrap="square" rtlCol="0">
            <a:spAutoFit/>
          </a:bodyPr>
          <a:lstStyle/>
          <a:p>
            <a:pPr algn="ctr"/>
            <a:r>
              <a:rPr lang="en-US" sz="2000" b="1" dirty="0" smtClean="0">
                <a:solidFill>
                  <a:schemeClr val="bg1">
                    <a:lumMod val="50000"/>
                  </a:schemeClr>
                </a:solidFill>
              </a:rPr>
              <a:t>Pitfalls: Nothing that Professional Development and Support can’t prevent.</a:t>
            </a:r>
            <a:endParaRPr lang="en-US" sz="2000" b="1" dirty="0">
              <a:solidFill>
                <a:schemeClr val="bg1">
                  <a:lumMod val="50000"/>
                </a:schemeClr>
              </a:solidFill>
            </a:endParaRPr>
          </a:p>
        </p:txBody>
      </p:sp>
      <p:grpSp>
        <p:nvGrpSpPr>
          <p:cNvPr id="16" name="Group 15"/>
          <p:cNvGrpSpPr/>
          <p:nvPr/>
        </p:nvGrpSpPr>
        <p:grpSpPr>
          <a:xfrm>
            <a:off x="304800" y="4953000"/>
            <a:ext cx="8001000" cy="1962329"/>
            <a:chOff x="304800" y="4953000"/>
            <a:chExt cx="8001000" cy="1962329"/>
          </a:xfrm>
        </p:grpSpPr>
        <p:pic>
          <p:nvPicPr>
            <p:cNvPr id="1027" name="Picture 3"/>
            <p:cNvPicPr>
              <a:picLocks noChangeAspect="1" noChangeArrowheads="1"/>
            </p:cNvPicPr>
            <p:nvPr/>
          </p:nvPicPr>
          <p:blipFill>
            <a:blip r:embed="rId4" cstate="print"/>
            <a:srcRect/>
            <a:stretch>
              <a:fillRect/>
            </a:stretch>
          </p:blipFill>
          <p:spPr bwMode="auto">
            <a:xfrm>
              <a:off x="838200" y="4953000"/>
              <a:ext cx="7286625" cy="704850"/>
            </a:xfrm>
            <a:prstGeom prst="rect">
              <a:avLst/>
            </a:prstGeom>
            <a:noFill/>
            <a:ln w="9525">
              <a:noFill/>
              <a:miter lim="800000"/>
              <a:headEnd/>
              <a:tailEnd/>
            </a:ln>
          </p:spPr>
        </p:pic>
        <p:sp>
          <p:nvSpPr>
            <p:cNvPr id="14" name="TextBox 13"/>
            <p:cNvSpPr txBox="1"/>
            <p:nvPr/>
          </p:nvSpPr>
          <p:spPr>
            <a:xfrm>
              <a:off x="304800" y="5715000"/>
              <a:ext cx="8001000" cy="1200329"/>
            </a:xfrm>
            <a:prstGeom prst="rect">
              <a:avLst/>
            </a:prstGeom>
            <a:noFill/>
          </p:spPr>
          <p:txBody>
            <a:bodyPr wrap="square" rtlCol="0">
              <a:spAutoFit/>
            </a:bodyPr>
            <a:lstStyle/>
            <a:p>
              <a:r>
                <a:rPr lang="en-US" sz="2400" dirty="0" smtClean="0"/>
                <a:t>Focus on technology instead of curriculum. Too many bells, whistles, and visuals. Improper pacing. Little or no feedback.</a:t>
              </a:r>
              <a:endParaRPr lang="en-US" sz="2400" dirty="0"/>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checkerboard(across)">
                                      <p:cBhvr>
                                        <p:cTn id="7" dur="5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idx="4294967295"/>
          </p:nvPr>
        </p:nvSpPr>
        <p:spPr/>
        <p:txBody>
          <a:bodyPr/>
          <a:lstStyle/>
          <a:p>
            <a:r>
              <a:rPr lang="en-US" smtClean="0"/>
              <a:t>Evaluation Lessons Learned</a:t>
            </a:r>
          </a:p>
        </p:txBody>
      </p:sp>
      <p:sp>
        <p:nvSpPr>
          <p:cNvPr id="39938" name="Content Placeholder 2"/>
          <p:cNvSpPr>
            <a:spLocks noGrp="1"/>
          </p:cNvSpPr>
          <p:nvPr>
            <p:ph idx="4294967295"/>
          </p:nvPr>
        </p:nvSpPr>
        <p:spPr/>
        <p:txBody>
          <a:bodyPr/>
          <a:lstStyle/>
          <a:p>
            <a:pPr>
              <a:lnSpc>
                <a:spcPct val="80000"/>
              </a:lnSpc>
            </a:pPr>
            <a:r>
              <a:rPr lang="en-US" sz="2200" smtClean="0"/>
              <a:t>Different grade levels participated across 7 LEAs (ranging from Grade 2 to Grade 6)</a:t>
            </a:r>
          </a:p>
          <a:p>
            <a:pPr>
              <a:lnSpc>
                <a:spcPct val="80000"/>
              </a:lnSpc>
            </a:pPr>
            <a:r>
              <a:rPr lang="en-US" sz="2200" smtClean="0"/>
              <a:t>Longitudinal study not possible</a:t>
            </a:r>
          </a:p>
          <a:p>
            <a:pPr>
              <a:lnSpc>
                <a:spcPct val="80000"/>
              </a:lnSpc>
            </a:pPr>
            <a:r>
              <a:rPr lang="en-US" sz="2200" smtClean="0"/>
              <a:t>LEA flexibility in implementation</a:t>
            </a:r>
          </a:p>
          <a:p>
            <a:pPr>
              <a:lnSpc>
                <a:spcPct val="80000"/>
              </a:lnSpc>
            </a:pPr>
            <a:r>
              <a:rPr lang="en-US" sz="2200" smtClean="0"/>
              <a:t>TEA-required evaluation components not aligned with project</a:t>
            </a:r>
          </a:p>
          <a:p>
            <a:pPr lvl="1">
              <a:lnSpc>
                <a:spcPct val="80000"/>
              </a:lnSpc>
            </a:pPr>
            <a:r>
              <a:rPr lang="en-US" sz="2000" smtClean="0"/>
              <a:t>For example, surveys did not align with project goals and did not identify participants across administrations</a:t>
            </a:r>
          </a:p>
          <a:p>
            <a:pPr>
              <a:lnSpc>
                <a:spcPct val="80000"/>
              </a:lnSpc>
              <a:buFontTx/>
              <a:buNone/>
            </a:pPr>
            <a:r>
              <a:rPr lang="en-US" sz="2200" smtClean="0"/>
              <a:t>Compromise:</a:t>
            </a:r>
          </a:p>
          <a:p>
            <a:pPr>
              <a:lnSpc>
                <a:spcPct val="80000"/>
              </a:lnSpc>
            </a:pPr>
            <a:r>
              <a:rPr lang="en-US" sz="2200" smtClean="0"/>
              <a:t>Define common activities:</a:t>
            </a:r>
          </a:p>
          <a:p>
            <a:pPr lvl="1">
              <a:lnSpc>
                <a:spcPct val="80000"/>
              </a:lnSpc>
            </a:pPr>
            <a:r>
              <a:rPr lang="en-US" sz="2000" smtClean="0"/>
              <a:t>Professional development </a:t>
            </a:r>
          </a:p>
          <a:p>
            <a:pPr lvl="1">
              <a:lnSpc>
                <a:spcPct val="80000"/>
              </a:lnSpc>
            </a:pPr>
            <a:r>
              <a:rPr lang="en-US" sz="2000" smtClean="0"/>
              <a:t>Grade-level mathematics flipcharts</a:t>
            </a:r>
          </a:p>
          <a:p>
            <a:pPr>
              <a:lnSpc>
                <a:spcPct val="80000"/>
              </a:lnSpc>
            </a:pPr>
            <a:r>
              <a:rPr lang="en-US" sz="2200" smtClean="0"/>
              <a:t>Descriptive evaluation approach using student and program data, surveys, observations</a:t>
            </a:r>
          </a:p>
        </p:txBody>
      </p:sp>
      <p:sp>
        <p:nvSpPr>
          <p:cNvPr id="39940"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idx="4294967295"/>
          </p:nvPr>
        </p:nvSpPr>
        <p:spPr/>
        <p:txBody>
          <a:bodyPr/>
          <a:lstStyle/>
          <a:p>
            <a:r>
              <a:rPr lang="en-US" smtClean="0"/>
              <a:t>Classroom Management</a:t>
            </a:r>
          </a:p>
        </p:txBody>
      </p:sp>
      <p:graphicFrame>
        <p:nvGraphicFramePr>
          <p:cNvPr id="4" name="Content Placeholder 3"/>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idx="4294967295"/>
          </p:nvPr>
        </p:nvSpPr>
        <p:spPr/>
        <p:txBody>
          <a:bodyPr/>
          <a:lstStyle/>
          <a:p>
            <a:r>
              <a:rPr lang="en-US" smtClean="0"/>
              <a:t>Student Engagement</a:t>
            </a:r>
          </a:p>
        </p:txBody>
      </p:sp>
      <p:graphicFrame>
        <p:nvGraphicFramePr>
          <p:cNvPr id="8" name="Content Placeholder 7"/>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title" idx="4294967295"/>
          </p:nvPr>
        </p:nvSpPr>
        <p:spPr/>
        <p:txBody>
          <a:bodyPr/>
          <a:lstStyle/>
          <a:p>
            <a:r>
              <a:rPr lang="en-US" smtClean="0"/>
              <a:t>Community Technology Awareness</a:t>
            </a:r>
          </a:p>
        </p:txBody>
      </p:sp>
      <p:sp>
        <p:nvSpPr>
          <p:cNvPr id="82945" name="Content Placeholder 2"/>
          <p:cNvSpPr>
            <a:spLocks noGrp="1"/>
          </p:cNvSpPr>
          <p:nvPr>
            <p:ph idx="4294967295"/>
          </p:nvPr>
        </p:nvSpPr>
        <p:spPr>
          <a:xfrm>
            <a:off x="474663" y="1476375"/>
            <a:ext cx="8229600" cy="5516563"/>
          </a:xfrm>
        </p:spPr>
        <p:txBody>
          <a:bodyPr/>
          <a:lstStyle/>
          <a:p>
            <a:r>
              <a:rPr lang="en-US" smtClean="0"/>
              <a:t>Teachers and principals perceived an increase in parent and community support for school-use of technology. </a:t>
            </a:r>
          </a:p>
          <a:p>
            <a:r>
              <a:rPr lang="en-US" smtClean="0"/>
              <a:t>More parents in 2011 indicated that technology was essential to education compared to 2010.</a:t>
            </a:r>
          </a:p>
          <a:p>
            <a:r>
              <a:rPr lang="en-US" smtClean="0"/>
              <a:t>More parents indicated that technology had positive academic impacts on student achievement in 2010 compared to 2011. </a:t>
            </a:r>
          </a:p>
          <a:p>
            <a:endParaRPr lang="en-US" smtClean="0"/>
          </a:p>
        </p:txBody>
      </p:sp>
    </p:spTree>
  </p:cSld>
  <p:clrMapOvr>
    <a:masterClrMapping/>
  </p:clrMapOvr>
  <p:transition>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533400"/>
            <a:ext cx="8229600" cy="685800"/>
          </a:xfrm>
        </p:spPr>
        <p:txBody>
          <a:bodyPr/>
          <a:lstStyle/>
          <a:p>
            <a:r>
              <a:rPr lang="en-US" smtClean="0"/>
              <a:t>Presentation Objectives</a:t>
            </a:r>
          </a:p>
        </p:txBody>
      </p:sp>
      <p:sp>
        <p:nvSpPr>
          <p:cNvPr id="132099" name="Rectangle 3"/>
          <p:cNvSpPr>
            <a:spLocks noGrp="1" noChangeArrowheads="1"/>
          </p:cNvSpPr>
          <p:nvPr>
            <p:ph type="body" idx="1"/>
          </p:nvPr>
        </p:nvSpPr>
        <p:spPr>
          <a:xfrm>
            <a:off x="914400" y="1417637"/>
            <a:ext cx="6553200" cy="4830763"/>
          </a:xfrm>
        </p:spPr>
        <p:txBody>
          <a:bodyPr/>
          <a:lstStyle/>
          <a:p>
            <a:r>
              <a:rPr lang="en-US" sz="2800" dirty="0" smtClean="0"/>
              <a:t>Lessons Learned</a:t>
            </a:r>
          </a:p>
          <a:p>
            <a:pPr lvl="1"/>
            <a:r>
              <a:rPr lang="en-US" sz="2400" dirty="0" smtClean="0"/>
              <a:t>Collaborative</a:t>
            </a:r>
          </a:p>
          <a:p>
            <a:pPr lvl="1"/>
            <a:r>
              <a:rPr lang="en-US" sz="2400" dirty="0" smtClean="0"/>
              <a:t>Technology </a:t>
            </a:r>
          </a:p>
          <a:p>
            <a:pPr lvl="1"/>
            <a:r>
              <a:rPr lang="en-US" sz="2400" dirty="0" smtClean="0"/>
              <a:t>Usage</a:t>
            </a:r>
          </a:p>
          <a:p>
            <a:pPr lvl="1"/>
            <a:r>
              <a:rPr lang="en-US" sz="2400" dirty="0" smtClean="0"/>
              <a:t>Student </a:t>
            </a:r>
            <a:endParaRPr lang="en-US" sz="2400" dirty="0" smtClean="0"/>
          </a:p>
          <a:p>
            <a:pPr lvl="1"/>
            <a:r>
              <a:rPr lang="en-US" sz="2400" dirty="0" smtClean="0"/>
              <a:t>Teacher</a:t>
            </a:r>
            <a:endParaRPr lang="en-US" sz="2400" dirty="0" smtClean="0"/>
          </a:p>
          <a:p>
            <a:pPr lvl="1"/>
            <a:r>
              <a:rPr lang="en-US" sz="2400" dirty="0" smtClean="0"/>
              <a:t>Curriculum Redesign</a:t>
            </a:r>
          </a:p>
          <a:p>
            <a:pPr lvl="1"/>
            <a:r>
              <a:rPr lang="en-US" sz="2400" dirty="0" smtClean="0"/>
              <a:t>Evaluation</a:t>
            </a:r>
          </a:p>
          <a:p>
            <a:pPr lvl="1"/>
            <a:r>
              <a:rPr lang="en-US" sz="2400" dirty="0" smtClean="0"/>
              <a:t>Grant </a:t>
            </a:r>
          </a:p>
          <a:p>
            <a:r>
              <a:rPr lang="en-US" sz="2800" dirty="0" smtClean="0"/>
              <a:t>Resources</a:t>
            </a:r>
          </a:p>
        </p:txBody>
      </p:sp>
    </p:spTree>
  </p:cSld>
  <p:clrMapOvr>
    <a:masterClrMapping/>
  </p:clrMapOvr>
  <p:transition>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idx="4294967295"/>
          </p:nvPr>
        </p:nvSpPr>
        <p:spPr/>
        <p:txBody>
          <a:bodyPr/>
          <a:lstStyle/>
          <a:p>
            <a:r>
              <a:rPr lang="en-US" sz="3200" smtClean="0"/>
              <a:t>Community-wide Technology Awareness</a:t>
            </a:r>
          </a:p>
        </p:txBody>
      </p:sp>
      <p:graphicFrame>
        <p:nvGraphicFramePr>
          <p:cNvPr id="4" name="Content Placeholder 3"/>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idx="4294967295"/>
          </p:nvPr>
        </p:nvSpPr>
        <p:spPr/>
        <p:txBody>
          <a:bodyPr/>
          <a:lstStyle/>
          <a:p>
            <a:r>
              <a:rPr lang="en-US" sz="3200" smtClean="0"/>
              <a:t>Parent Rating of</a:t>
            </a:r>
            <a:br>
              <a:rPr lang="en-US" sz="3200" smtClean="0"/>
            </a:br>
            <a:r>
              <a:rPr lang="en-US" sz="3200" smtClean="0"/>
              <a:t> Importance of Technology</a:t>
            </a:r>
          </a:p>
        </p:txBody>
      </p:sp>
      <p:graphicFrame>
        <p:nvGraphicFramePr>
          <p:cNvPr id="6" name="Content Placeholder 5"/>
          <p:cNvGraphicFramePr>
            <a:graphicFrameLocks noGrp="1"/>
          </p:cNvGraphicFramePr>
          <p:nvPr>
            <p:ph idx="4294967295"/>
          </p:nvPr>
        </p:nvGraphicFramePr>
        <p:xfrm>
          <a:off x="457200" y="1600200"/>
          <a:ext cx="8229600" cy="4724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idx="4294967295"/>
          </p:nvPr>
        </p:nvSpPr>
        <p:spPr>
          <a:xfrm>
            <a:off x="457200" y="533400"/>
            <a:ext cx="8229600" cy="474663"/>
          </a:xfrm>
        </p:spPr>
        <p:txBody>
          <a:bodyPr/>
          <a:lstStyle/>
          <a:p>
            <a:r>
              <a:rPr lang="en-US" sz="2400" smtClean="0"/>
              <a:t>Parent Reported Impact on Achievement</a:t>
            </a:r>
          </a:p>
        </p:txBody>
      </p:sp>
      <p:graphicFrame>
        <p:nvGraphicFramePr>
          <p:cNvPr id="4" name="Content Placeholder 3"/>
          <p:cNvGraphicFramePr>
            <a:graphicFrameLocks noGrp="1"/>
          </p:cNvGraphicFramePr>
          <p:nvPr>
            <p:ph idx="4294967295"/>
          </p:nvPr>
        </p:nvGraphicFramePr>
        <p:xfrm>
          <a:off x="457200" y="990600"/>
          <a:ext cx="8229600" cy="51355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idx="4294967295"/>
          </p:nvPr>
        </p:nvSpPr>
        <p:spPr>
          <a:xfrm>
            <a:off x="457200" y="739775"/>
            <a:ext cx="8229600" cy="685800"/>
          </a:xfrm>
        </p:spPr>
        <p:txBody>
          <a:bodyPr/>
          <a:lstStyle/>
          <a:p>
            <a:r>
              <a:rPr lang="en-US" sz="3200" smtClean="0"/>
              <a:t>Evaluation Lessons Learned</a:t>
            </a:r>
            <a:br>
              <a:rPr lang="en-US" sz="3200" smtClean="0"/>
            </a:br>
            <a:r>
              <a:rPr lang="en-US" sz="3200" smtClean="0"/>
              <a:t>Summary</a:t>
            </a:r>
          </a:p>
        </p:txBody>
      </p:sp>
      <p:sp>
        <p:nvSpPr>
          <p:cNvPr id="91138" name="Content Placeholder 2"/>
          <p:cNvSpPr>
            <a:spLocks noGrp="1"/>
          </p:cNvSpPr>
          <p:nvPr>
            <p:ph idx="4294967295"/>
          </p:nvPr>
        </p:nvSpPr>
        <p:spPr>
          <a:xfrm>
            <a:off x="498475" y="1728788"/>
            <a:ext cx="8229600" cy="4830762"/>
          </a:xfrm>
        </p:spPr>
        <p:txBody>
          <a:bodyPr/>
          <a:lstStyle/>
          <a:p>
            <a:r>
              <a:rPr lang="en-US" smtClean="0"/>
              <a:t>Including project implementers is a challenge but necessary for buy-in and success.</a:t>
            </a:r>
          </a:p>
          <a:p>
            <a:r>
              <a:rPr lang="en-US" smtClean="0"/>
              <a:t>Understanding impacts of teacher staffing and migration patterns on participation is important for project resources. </a:t>
            </a:r>
          </a:p>
          <a:p>
            <a:r>
              <a:rPr lang="en-US" smtClean="0"/>
              <a:t>Project included students classified as economically disadvantaged and LEP.</a:t>
            </a:r>
          </a:p>
          <a:p>
            <a:endParaRPr lang="en-US" smtClean="0"/>
          </a:p>
          <a:p>
            <a:endParaRPr lang="en-US" smtClean="0"/>
          </a:p>
          <a:p>
            <a:pPr>
              <a:buFontTx/>
              <a:buNone/>
            </a:pPr>
            <a:endParaRPr lang="en-US" smtClean="0"/>
          </a:p>
        </p:txBody>
      </p:sp>
    </p:spTree>
  </p:cSld>
  <p:clrMapOvr>
    <a:masterClrMapping/>
  </p:clrMapOvr>
  <p:transition>
    <p:blind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2"/>
          <p:cNvSpPr>
            <a:spLocks noGrp="1"/>
          </p:cNvSpPr>
          <p:nvPr>
            <p:ph idx="4294967295"/>
          </p:nvPr>
        </p:nvSpPr>
        <p:spPr>
          <a:xfrm>
            <a:off x="457200" y="1790700"/>
            <a:ext cx="8229600" cy="4830763"/>
          </a:xfrm>
        </p:spPr>
        <p:txBody>
          <a:bodyPr/>
          <a:lstStyle/>
          <a:p>
            <a:r>
              <a:rPr lang="en-US" smtClean="0"/>
              <a:t>LEAs accomplished identified project activities.</a:t>
            </a:r>
          </a:p>
          <a:p>
            <a:r>
              <a:rPr lang="en-US" smtClean="0"/>
              <a:t>Specific teacher and student technology use increased as did teacher-reported technology proficiency.</a:t>
            </a:r>
          </a:p>
          <a:p>
            <a:r>
              <a:rPr lang="en-US" smtClean="0"/>
              <a:t>Student engagement increased.</a:t>
            </a:r>
          </a:p>
          <a:p>
            <a:r>
              <a:rPr lang="en-US" smtClean="0"/>
              <a:t>Community awareness of technology increased.</a:t>
            </a:r>
          </a:p>
          <a:p>
            <a:endParaRPr lang="en-US" smtClean="0"/>
          </a:p>
          <a:p>
            <a:endParaRPr lang="en-US" smtClean="0"/>
          </a:p>
          <a:p>
            <a:endParaRPr lang="en-US" smtClean="0"/>
          </a:p>
        </p:txBody>
      </p:sp>
      <p:sp>
        <p:nvSpPr>
          <p:cNvPr id="93188" name="Title 1"/>
          <p:cNvSpPr>
            <a:spLocks/>
          </p:cNvSpPr>
          <p:nvPr/>
        </p:nvSpPr>
        <p:spPr bwMode="auto">
          <a:xfrm>
            <a:off x="381000" y="688975"/>
            <a:ext cx="8229600" cy="685800"/>
          </a:xfrm>
          <a:prstGeom prst="rect">
            <a:avLst/>
          </a:prstGeom>
          <a:noFill/>
          <a:ln w="9525">
            <a:noFill/>
            <a:miter lim="800000"/>
            <a:headEnd/>
            <a:tailEnd/>
          </a:ln>
        </p:spPr>
        <p:txBody>
          <a:bodyPr anchor="ctr"/>
          <a:lstStyle/>
          <a:p>
            <a:pPr algn="ctr" eaLnBrk="0" hangingPunct="0"/>
            <a:r>
              <a:rPr lang="en-US" sz="3200" b="1"/>
              <a:t>Evaluation Lessons Learned</a:t>
            </a:r>
            <a:br>
              <a:rPr lang="en-US" sz="3200" b="1"/>
            </a:br>
            <a:r>
              <a:rPr lang="en-US" sz="3200" b="1"/>
              <a:t>Summary</a:t>
            </a:r>
          </a:p>
        </p:txBody>
      </p:sp>
    </p:spTree>
  </p:cSld>
  <p:clrMapOvr>
    <a:masterClrMapping/>
  </p:clrMapOvr>
  <p:transition>
    <p:blind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457200" y="533400"/>
            <a:ext cx="8229600" cy="685800"/>
          </a:xfrm>
        </p:spPr>
        <p:txBody>
          <a:bodyPr/>
          <a:lstStyle/>
          <a:p>
            <a:pPr eaLnBrk="1" hangingPunct="1"/>
            <a:r>
              <a:rPr lang="en-US" smtClean="0"/>
              <a:t>Grant Lessons Learned</a:t>
            </a:r>
          </a:p>
        </p:txBody>
      </p:sp>
      <p:sp>
        <p:nvSpPr>
          <p:cNvPr id="37890" name="Content Placeholder 2"/>
          <p:cNvSpPr>
            <a:spLocks noGrp="1"/>
          </p:cNvSpPr>
          <p:nvPr>
            <p:ph idx="1"/>
          </p:nvPr>
        </p:nvSpPr>
        <p:spPr>
          <a:xfrm>
            <a:off x="228600" y="1447800"/>
            <a:ext cx="8686800" cy="5181600"/>
          </a:xfrm>
        </p:spPr>
        <p:txBody>
          <a:bodyPr/>
          <a:lstStyle/>
          <a:p>
            <a:pPr eaLnBrk="1" hangingPunct="1"/>
            <a:r>
              <a:rPr lang="en-US" smtClean="0"/>
              <a:t>Regional Collaborations Work!</a:t>
            </a:r>
          </a:p>
          <a:p>
            <a:pPr lvl="1" eaLnBrk="1" hangingPunct="1"/>
            <a:r>
              <a:rPr lang="en-US" smtClean="0"/>
              <a:t>Allow regional sharing of human resources for help, Professional Learning, etc.</a:t>
            </a:r>
          </a:p>
          <a:p>
            <a:pPr lvl="1" eaLnBrk="1" hangingPunct="1"/>
            <a:r>
              <a:rPr lang="en-US" smtClean="0"/>
              <a:t>Looking at other collaborative grants now</a:t>
            </a:r>
          </a:p>
          <a:p>
            <a:pPr lvl="1" eaLnBrk="1" hangingPunct="1"/>
            <a:endParaRPr lang="en-US" smtClean="0"/>
          </a:p>
          <a:p>
            <a:pPr eaLnBrk="1" hangingPunct="1"/>
            <a:r>
              <a:rPr lang="en-US" smtClean="0"/>
              <a:t>Interactive technology worth the investment!</a:t>
            </a:r>
          </a:p>
          <a:p>
            <a:pPr eaLnBrk="1" hangingPunct="1"/>
            <a:endParaRPr lang="en-US" smtClean="0"/>
          </a:p>
          <a:p>
            <a:pPr eaLnBrk="1" hangingPunct="1"/>
            <a:r>
              <a:rPr lang="en-US" smtClean="0"/>
              <a:t>Whole Greater than the Sum of the Parts</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7889"/>
                                        </p:tgtEl>
                                        <p:attrNameLst>
                                          <p:attrName>style.visibility</p:attrName>
                                        </p:attrNameLst>
                                      </p:cBhvr>
                                      <p:to>
                                        <p:strVal val="visible"/>
                                      </p:to>
                                    </p:set>
                                    <p:animEffect transition="in" filter="checkerboard(across)">
                                      <p:cBhvr>
                                        <p:cTn id="7" dur="500"/>
                                        <p:tgtEl>
                                          <p:spTgt spid="3788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7890">
                                            <p:txEl>
                                              <p:pRg st="0" end="0"/>
                                            </p:txEl>
                                          </p:spTgt>
                                        </p:tgtEl>
                                        <p:attrNameLst>
                                          <p:attrName>style.visibility</p:attrName>
                                        </p:attrNameLst>
                                      </p:cBhvr>
                                      <p:to>
                                        <p:strVal val="visible"/>
                                      </p:to>
                                    </p:set>
                                    <p:anim calcmode="lin" valueType="num">
                                      <p:cBhvr additive="base">
                                        <p:cTn id="12" dur="500" fill="hold"/>
                                        <p:tgtEl>
                                          <p:spTgt spid="37890">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7890">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7890">
                                            <p:txEl>
                                              <p:pRg st="1" end="1"/>
                                            </p:txEl>
                                          </p:spTgt>
                                        </p:tgtEl>
                                        <p:attrNameLst>
                                          <p:attrName>style.visibility</p:attrName>
                                        </p:attrNameLst>
                                      </p:cBhvr>
                                      <p:to>
                                        <p:strVal val="visible"/>
                                      </p:to>
                                    </p:set>
                                    <p:anim calcmode="lin" valueType="num">
                                      <p:cBhvr additive="base">
                                        <p:cTn id="16" dur="500" fill="hold"/>
                                        <p:tgtEl>
                                          <p:spTgt spid="37890">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7890">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7890">
                                            <p:txEl>
                                              <p:pRg st="2" end="2"/>
                                            </p:txEl>
                                          </p:spTgt>
                                        </p:tgtEl>
                                        <p:attrNameLst>
                                          <p:attrName>style.visibility</p:attrName>
                                        </p:attrNameLst>
                                      </p:cBhvr>
                                      <p:to>
                                        <p:strVal val="visible"/>
                                      </p:to>
                                    </p:set>
                                    <p:anim calcmode="lin" valueType="num">
                                      <p:cBhvr additive="base">
                                        <p:cTn id="20" dur="500" fill="hold"/>
                                        <p:tgtEl>
                                          <p:spTgt spid="37890">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7890">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7890">
                                            <p:txEl>
                                              <p:pRg st="4" end="4"/>
                                            </p:txEl>
                                          </p:spTgt>
                                        </p:tgtEl>
                                        <p:attrNameLst>
                                          <p:attrName>style.visibility</p:attrName>
                                        </p:attrNameLst>
                                      </p:cBhvr>
                                      <p:to>
                                        <p:strVal val="visible"/>
                                      </p:to>
                                    </p:set>
                                    <p:anim calcmode="lin" valueType="num">
                                      <p:cBhvr additive="base">
                                        <p:cTn id="24" dur="500" fill="hold"/>
                                        <p:tgtEl>
                                          <p:spTgt spid="37890">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7890">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7890">
                                            <p:txEl>
                                              <p:pRg st="6" end="6"/>
                                            </p:txEl>
                                          </p:spTgt>
                                        </p:tgtEl>
                                        <p:attrNameLst>
                                          <p:attrName>style.visibility</p:attrName>
                                        </p:attrNameLst>
                                      </p:cBhvr>
                                      <p:to>
                                        <p:strVal val="visible"/>
                                      </p:to>
                                    </p:set>
                                    <p:anim calcmode="lin" valueType="num">
                                      <p:cBhvr additive="base">
                                        <p:cTn id="28" dur="500" fill="hold"/>
                                        <p:tgtEl>
                                          <p:spTgt spid="37890">
                                            <p:txEl>
                                              <p:pRg st="6" end="6"/>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7890">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457200" y="533400"/>
            <a:ext cx="8229600" cy="685800"/>
          </a:xfrm>
        </p:spPr>
        <p:txBody>
          <a:bodyPr/>
          <a:lstStyle/>
          <a:p>
            <a:pPr eaLnBrk="1" hangingPunct="1"/>
            <a:r>
              <a:rPr lang="en-US" smtClean="0"/>
              <a:t>Grant Lessons Learned</a:t>
            </a:r>
          </a:p>
        </p:txBody>
      </p:sp>
      <p:sp>
        <p:nvSpPr>
          <p:cNvPr id="38914" name="Content Placeholder 2"/>
          <p:cNvSpPr>
            <a:spLocks noGrp="1"/>
          </p:cNvSpPr>
          <p:nvPr>
            <p:ph idx="1"/>
          </p:nvPr>
        </p:nvSpPr>
        <p:spPr>
          <a:xfrm>
            <a:off x="228600" y="1600200"/>
            <a:ext cx="8686800" cy="5181600"/>
          </a:xfrm>
        </p:spPr>
        <p:txBody>
          <a:bodyPr/>
          <a:lstStyle/>
          <a:p>
            <a:pPr eaLnBrk="1" hangingPunct="1"/>
            <a:r>
              <a:rPr lang="en-US" dirty="0" smtClean="0"/>
              <a:t>Need someone partially dedicated to grant fiscal management/reporting</a:t>
            </a:r>
          </a:p>
          <a:p>
            <a:pPr eaLnBrk="1" hangingPunct="1">
              <a:buFontTx/>
              <a:buNone/>
            </a:pPr>
            <a:endParaRPr lang="en-US" dirty="0" smtClean="0"/>
          </a:p>
          <a:p>
            <a:pPr eaLnBrk="1" hangingPunct="1"/>
            <a:r>
              <a:rPr lang="en-US" dirty="0" smtClean="0"/>
              <a:t>Include clause about quality of PD, flexibility about provider if quality not met</a:t>
            </a:r>
          </a:p>
          <a:p>
            <a:pPr eaLnBrk="1" hangingPunct="1">
              <a:buFontTx/>
              <a:buNone/>
            </a:pPr>
            <a:endParaRPr lang="en-US" dirty="0" smtClean="0"/>
          </a:p>
          <a:p>
            <a:pPr eaLnBrk="1" hangingPunct="1"/>
            <a:r>
              <a:rPr lang="en-US" dirty="0" smtClean="0"/>
              <a:t>TEA survey unrelated and unannounced</a:t>
            </a:r>
          </a:p>
          <a:p>
            <a:pPr eaLnBrk="1" hangingPunct="1">
              <a:buFontTx/>
              <a:buNone/>
            </a:pPr>
            <a:endParaRPr lang="en-US" dirty="0" smtClean="0"/>
          </a:p>
          <a:p>
            <a:pPr eaLnBrk="1" hangingPunct="1"/>
            <a:r>
              <a:rPr lang="en-US" dirty="0" smtClean="0"/>
              <a:t>Documentation is key!</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checkerboard(across)">
                                      <p:cBhvr>
                                        <p:cTn id="7" dur="500"/>
                                        <p:tgtEl>
                                          <p:spTgt spid="389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8914">
                                            <p:txEl>
                                              <p:pRg st="0" end="0"/>
                                            </p:txEl>
                                          </p:spTgt>
                                        </p:tgtEl>
                                        <p:attrNameLst>
                                          <p:attrName>style.visibility</p:attrName>
                                        </p:attrNameLst>
                                      </p:cBhvr>
                                      <p:to>
                                        <p:strVal val="visible"/>
                                      </p:to>
                                    </p:set>
                                    <p:anim calcmode="lin" valueType="num">
                                      <p:cBhvr additive="base">
                                        <p:cTn id="12" dur="500" fill="hold"/>
                                        <p:tgtEl>
                                          <p:spTgt spid="3891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8914">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8914">
                                            <p:txEl>
                                              <p:pRg st="2" end="2"/>
                                            </p:txEl>
                                          </p:spTgt>
                                        </p:tgtEl>
                                        <p:attrNameLst>
                                          <p:attrName>style.visibility</p:attrName>
                                        </p:attrNameLst>
                                      </p:cBhvr>
                                      <p:to>
                                        <p:strVal val="visible"/>
                                      </p:to>
                                    </p:set>
                                    <p:anim calcmode="lin" valueType="num">
                                      <p:cBhvr additive="base">
                                        <p:cTn id="16" dur="500" fill="hold"/>
                                        <p:tgtEl>
                                          <p:spTgt spid="38914">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8914">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8914">
                                            <p:txEl>
                                              <p:pRg st="4" end="4"/>
                                            </p:txEl>
                                          </p:spTgt>
                                        </p:tgtEl>
                                        <p:attrNameLst>
                                          <p:attrName>style.visibility</p:attrName>
                                        </p:attrNameLst>
                                      </p:cBhvr>
                                      <p:to>
                                        <p:strVal val="visible"/>
                                      </p:to>
                                    </p:set>
                                    <p:anim calcmode="lin" valueType="num">
                                      <p:cBhvr additive="base">
                                        <p:cTn id="20" dur="500" fill="hold"/>
                                        <p:tgtEl>
                                          <p:spTgt spid="38914">
                                            <p:txEl>
                                              <p:pRg st="4" end="4"/>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8914">
                                            <p:txEl>
                                              <p:pRg st="4" end="4"/>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8914">
                                            <p:txEl>
                                              <p:pRg st="6" end="6"/>
                                            </p:txEl>
                                          </p:spTgt>
                                        </p:tgtEl>
                                        <p:attrNameLst>
                                          <p:attrName>style.visibility</p:attrName>
                                        </p:attrNameLst>
                                      </p:cBhvr>
                                      <p:to>
                                        <p:strVal val="visible"/>
                                      </p:to>
                                    </p:set>
                                    <p:anim calcmode="lin" valueType="num">
                                      <p:cBhvr additive="base">
                                        <p:cTn id="24" dur="500" fill="hold"/>
                                        <p:tgtEl>
                                          <p:spTgt spid="38914">
                                            <p:txEl>
                                              <p:pRg st="6" end="6"/>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891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457200" y="685800"/>
            <a:ext cx="8229600" cy="685800"/>
          </a:xfrm>
        </p:spPr>
        <p:txBody>
          <a:bodyPr/>
          <a:lstStyle/>
          <a:p>
            <a:pPr eaLnBrk="1" hangingPunct="1"/>
            <a:r>
              <a:rPr lang="en-US" dirty="0" smtClean="0"/>
              <a:t>Important Resources</a:t>
            </a:r>
          </a:p>
        </p:txBody>
      </p:sp>
      <p:sp>
        <p:nvSpPr>
          <p:cNvPr id="39938" name="Content Placeholder 2"/>
          <p:cNvSpPr>
            <a:spLocks noGrp="1"/>
          </p:cNvSpPr>
          <p:nvPr>
            <p:ph idx="1"/>
          </p:nvPr>
        </p:nvSpPr>
        <p:spPr>
          <a:xfrm>
            <a:off x="228600" y="1600200"/>
            <a:ext cx="8686800" cy="4525963"/>
          </a:xfrm>
        </p:spPr>
        <p:txBody>
          <a:bodyPr/>
          <a:lstStyle/>
          <a:p>
            <a:pPr eaLnBrk="1" hangingPunct="1"/>
            <a:r>
              <a:rPr lang="en-US" i="1" dirty="0" smtClean="0">
                <a:solidFill>
                  <a:srgbClr val="C00000"/>
                </a:solidFill>
              </a:rPr>
              <a:t>T3 Wiki/Flipchart Resources</a:t>
            </a:r>
          </a:p>
          <a:p>
            <a:pPr lvl="1" eaLnBrk="1" hangingPunct="1"/>
            <a:r>
              <a:rPr lang="en-US" i="1" dirty="0" smtClean="0">
                <a:solidFill>
                  <a:srgbClr val="C00000"/>
                </a:solidFill>
                <a:hlinkClick r:id="rId2"/>
              </a:rPr>
              <a:t>http://t3-prometheanplanning.wikispaces.com</a:t>
            </a:r>
            <a:endParaRPr lang="en-US" i="1" dirty="0" smtClean="0">
              <a:solidFill>
                <a:srgbClr val="C00000"/>
              </a:solidFill>
            </a:endParaRPr>
          </a:p>
          <a:p>
            <a:pPr eaLnBrk="1" hangingPunct="1"/>
            <a:r>
              <a:rPr lang="en-US" i="1" dirty="0" smtClean="0">
                <a:solidFill>
                  <a:srgbClr val="C00000"/>
                </a:solidFill>
              </a:rPr>
              <a:t>TEA Grants</a:t>
            </a:r>
          </a:p>
          <a:p>
            <a:pPr lvl="1" eaLnBrk="1" hangingPunct="1"/>
            <a:r>
              <a:rPr lang="en-US" i="1" dirty="0" smtClean="0">
                <a:solidFill>
                  <a:srgbClr val="C00000"/>
                </a:solidFill>
                <a:hlinkClick r:id="rId3"/>
              </a:rPr>
              <a:t>http://burleson.tea.state.tx.us/GrantOpportunities/forms/GrantProgramSearch.aspx</a:t>
            </a:r>
            <a:endParaRPr lang="en-US" i="1" dirty="0" smtClean="0">
              <a:solidFill>
                <a:srgbClr val="C00000"/>
              </a:solidFill>
            </a:endParaRPr>
          </a:p>
          <a:p>
            <a:pPr eaLnBrk="1" hangingPunct="1"/>
            <a:r>
              <a:rPr lang="en-US" i="1" dirty="0" smtClean="0">
                <a:solidFill>
                  <a:srgbClr val="C00000"/>
                </a:solidFill>
              </a:rPr>
              <a:t>TCEA </a:t>
            </a:r>
          </a:p>
          <a:p>
            <a:pPr lvl="1" eaLnBrk="1" hangingPunct="1"/>
            <a:r>
              <a:rPr lang="en-US" i="1" dirty="0" smtClean="0">
                <a:solidFill>
                  <a:srgbClr val="C00000"/>
                </a:solidFill>
                <a:hlinkClick r:id="rId4"/>
              </a:rPr>
              <a:t>http://www.tcea.org/Pages/default.aspx</a:t>
            </a:r>
            <a:endParaRPr lang="en-US" i="1" dirty="0" smtClean="0">
              <a:solidFill>
                <a:srgbClr val="C00000"/>
              </a:solidFill>
            </a:endParaRPr>
          </a:p>
          <a:p>
            <a:pPr eaLnBrk="1" hangingPunct="1">
              <a:buFontTx/>
              <a:buNone/>
            </a:pPr>
            <a:endParaRPr lang="en-US" i="1" dirty="0" smtClean="0">
              <a:solidFill>
                <a:srgbClr val="C00000"/>
              </a:solidFill>
            </a:endParaRPr>
          </a:p>
          <a:p>
            <a:pPr eaLnBrk="1" hangingPunct="1">
              <a:buFontTx/>
              <a:buNone/>
            </a:pPr>
            <a:endParaRPr lang="en-US" i="1" dirty="0" smtClean="0">
              <a:solidFill>
                <a:srgbClr val="C0000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9937"/>
                                        </p:tgtEl>
                                        <p:attrNameLst>
                                          <p:attrName>style.visibility</p:attrName>
                                        </p:attrNameLst>
                                      </p:cBhvr>
                                      <p:to>
                                        <p:strVal val="visible"/>
                                      </p:to>
                                    </p:set>
                                    <p:animEffect transition="in" filter="checkerboard(across)">
                                      <p:cBhvr>
                                        <p:cTn id="7" dur="500"/>
                                        <p:tgtEl>
                                          <p:spTgt spid="3993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9938">
                                            <p:txEl>
                                              <p:pRg st="0" end="0"/>
                                            </p:txEl>
                                          </p:spTgt>
                                        </p:tgtEl>
                                        <p:attrNameLst>
                                          <p:attrName>style.visibility</p:attrName>
                                        </p:attrNameLst>
                                      </p:cBhvr>
                                      <p:to>
                                        <p:strVal val="visible"/>
                                      </p:to>
                                    </p:set>
                                    <p:anim calcmode="lin" valueType="num">
                                      <p:cBhvr additive="base">
                                        <p:cTn id="12" dur="500" fill="hold"/>
                                        <p:tgtEl>
                                          <p:spTgt spid="39938">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9938">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9938">
                                            <p:txEl>
                                              <p:pRg st="1" end="1"/>
                                            </p:txEl>
                                          </p:spTgt>
                                        </p:tgtEl>
                                        <p:attrNameLst>
                                          <p:attrName>style.visibility</p:attrName>
                                        </p:attrNameLst>
                                      </p:cBhvr>
                                      <p:to>
                                        <p:strVal val="visible"/>
                                      </p:to>
                                    </p:set>
                                    <p:anim calcmode="lin" valueType="num">
                                      <p:cBhvr additive="base">
                                        <p:cTn id="16" dur="500" fill="hold"/>
                                        <p:tgtEl>
                                          <p:spTgt spid="39938">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9938">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9938">
                                            <p:txEl>
                                              <p:pRg st="2" end="2"/>
                                            </p:txEl>
                                          </p:spTgt>
                                        </p:tgtEl>
                                        <p:attrNameLst>
                                          <p:attrName>style.visibility</p:attrName>
                                        </p:attrNameLst>
                                      </p:cBhvr>
                                      <p:to>
                                        <p:strVal val="visible"/>
                                      </p:to>
                                    </p:set>
                                    <p:anim calcmode="lin" valueType="num">
                                      <p:cBhvr additive="base">
                                        <p:cTn id="20" dur="500" fill="hold"/>
                                        <p:tgtEl>
                                          <p:spTgt spid="39938">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9938">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9938">
                                            <p:txEl>
                                              <p:pRg st="3" end="3"/>
                                            </p:txEl>
                                          </p:spTgt>
                                        </p:tgtEl>
                                        <p:attrNameLst>
                                          <p:attrName>style.visibility</p:attrName>
                                        </p:attrNameLst>
                                      </p:cBhvr>
                                      <p:to>
                                        <p:strVal val="visible"/>
                                      </p:to>
                                    </p:set>
                                    <p:anim calcmode="lin" valueType="num">
                                      <p:cBhvr additive="base">
                                        <p:cTn id="24" dur="500" fill="hold"/>
                                        <p:tgtEl>
                                          <p:spTgt spid="39938">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9938">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9938">
                                            <p:txEl>
                                              <p:pRg st="4" end="4"/>
                                            </p:txEl>
                                          </p:spTgt>
                                        </p:tgtEl>
                                        <p:attrNameLst>
                                          <p:attrName>style.visibility</p:attrName>
                                        </p:attrNameLst>
                                      </p:cBhvr>
                                      <p:to>
                                        <p:strVal val="visible"/>
                                      </p:to>
                                    </p:set>
                                    <p:anim calcmode="lin" valueType="num">
                                      <p:cBhvr additive="base">
                                        <p:cTn id="28" dur="500" fill="hold"/>
                                        <p:tgtEl>
                                          <p:spTgt spid="39938">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9938">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9938">
                                            <p:txEl>
                                              <p:pRg st="5" end="5"/>
                                            </p:txEl>
                                          </p:spTgt>
                                        </p:tgtEl>
                                        <p:attrNameLst>
                                          <p:attrName>style.visibility</p:attrName>
                                        </p:attrNameLst>
                                      </p:cBhvr>
                                      <p:to>
                                        <p:strVal val="visible"/>
                                      </p:to>
                                    </p:set>
                                    <p:anim calcmode="lin" valueType="num">
                                      <p:cBhvr additive="base">
                                        <p:cTn id="32" dur="500" fill="hold"/>
                                        <p:tgtEl>
                                          <p:spTgt spid="39938">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993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10" descr="row of kids copy.jpg"/>
          <p:cNvPicPr>
            <a:picLocks noChangeAspect="1"/>
          </p:cNvPicPr>
          <p:nvPr/>
        </p:nvPicPr>
        <p:blipFill>
          <a:blip r:embed="rId2" cstate="print"/>
          <a:srcRect/>
          <a:stretch>
            <a:fillRect/>
          </a:stretch>
        </p:blipFill>
        <p:spPr bwMode="auto">
          <a:xfrm>
            <a:off x="0" y="4786313"/>
            <a:ext cx="9144000" cy="2071687"/>
          </a:xfrm>
          <a:prstGeom prst="rect">
            <a:avLst/>
          </a:prstGeom>
          <a:noFill/>
          <a:ln w="9525">
            <a:noFill/>
            <a:miter lim="800000"/>
            <a:headEnd/>
            <a:tailEnd/>
          </a:ln>
        </p:spPr>
      </p:pic>
      <p:sp>
        <p:nvSpPr>
          <p:cNvPr id="12" name="Rectangle 11"/>
          <p:cNvSpPr/>
          <p:nvPr/>
        </p:nvSpPr>
        <p:spPr>
          <a:xfrm>
            <a:off x="7429500" y="6172200"/>
            <a:ext cx="17145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98307" name="Picture 10" descr="proud-member-TBfEC.jpg"/>
          <p:cNvPicPr>
            <a:picLocks noChangeAspect="1"/>
          </p:cNvPicPr>
          <p:nvPr/>
        </p:nvPicPr>
        <p:blipFill>
          <a:blip r:embed="rId3" cstate="print"/>
          <a:srcRect/>
          <a:stretch>
            <a:fillRect/>
          </a:stretch>
        </p:blipFill>
        <p:spPr bwMode="auto">
          <a:xfrm>
            <a:off x="7529513" y="6248400"/>
            <a:ext cx="1538287" cy="547688"/>
          </a:xfrm>
          <a:prstGeom prst="rect">
            <a:avLst/>
          </a:prstGeom>
          <a:noFill/>
          <a:ln w="9525">
            <a:noFill/>
            <a:miter lim="800000"/>
            <a:headEnd/>
            <a:tailEnd/>
          </a:ln>
        </p:spPr>
      </p:pic>
      <p:sp>
        <p:nvSpPr>
          <p:cNvPr id="98308" name="TextBox 6"/>
          <p:cNvSpPr txBox="1">
            <a:spLocks noChangeArrowheads="1"/>
          </p:cNvSpPr>
          <p:nvPr/>
        </p:nvSpPr>
        <p:spPr bwMode="auto">
          <a:xfrm>
            <a:off x="304800" y="3429000"/>
            <a:ext cx="8382000" cy="584200"/>
          </a:xfrm>
          <a:prstGeom prst="rect">
            <a:avLst/>
          </a:prstGeom>
          <a:noFill/>
          <a:ln w="9525">
            <a:noFill/>
            <a:miter lim="800000"/>
            <a:headEnd/>
            <a:tailEnd/>
          </a:ln>
        </p:spPr>
        <p:txBody>
          <a:bodyPr>
            <a:spAutoFit/>
          </a:bodyPr>
          <a:lstStyle/>
          <a:p>
            <a:pPr algn="ctr"/>
            <a:r>
              <a:rPr lang="en-US" sz="3200">
                <a:latin typeface="Franklin Gothic Demi" pitchFamily="34" charset="0"/>
              </a:rPr>
              <a:t>www.</a:t>
            </a:r>
            <a:r>
              <a:rPr lang="en-US" sz="3200">
                <a:solidFill>
                  <a:srgbClr val="008000"/>
                </a:solidFill>
                <a:latin typeface="Franklin Gothic Demi" pitchFamily="34" charset="0"/>
              </a:rPr>
              <a:t>e3alliance</a:t>
            </a:r>
            <a:r>
              <a:rPr lang="en-US" sz="3200">
                <a:latin typeface="Franklin Gothic Demi" pitchFamily="34" charset="0"/>
              </a:rPr>
              <a:t>.org</a:t>
            </a:r>
          </a:p>
        </p:txBody>
      </p:sp>
      <p:sp>
        <p:nvSpPr>
          <p:cNvPr id="98309" name="TextBox 7"/>
          <p:cNvSpPr txBox="1">
            <a:spLocks noChangeArrowheads="1"/>
          </p:cNvSpPr>
          <p:nvPr/>
        </p:nvSpPr>
        <p:spPr bwMode="auto">
          <a:xfrm>
            <a:off x="3581400" y="4495800"/>
            <a:ext cx="5486400" cy="369888"/>
          </a:xfrm>
          <a:prstGeom prst="rect">
            <a:avLst/>
          </a:prstGeom>
          <a:noFill/>
          <a:ln w="9525">
            <a:noFill/>
            <a:miter lim="800000"/>
            <a:headEnd/>
            <a:tailEnd/>
          </a:ln>
        </p:spPr>
        <p:txBody>
          <a:bodyPr>
            <a:spAutoFit/>
          </a:bodyPr>
          <a:lstStyle/>
          <a:p>
            <a:pPr algn="r"/>
            <a:r>
              <a:rPr lang="en-US">
                <a:latin typeface="Franklin Gothic Medium" pitchFamily="34" charset="0"/>
              </a:rPr>
              <a:t>jvanoverschelde@e3alliance.org</a:t>
            </a:r>
          </a:p>
        </p:txBody>
      </p:sp>
      <p:pic>
        <p:nvPicPr>
          <p:cNvPr id="98310" name="Picture 7" descr="E3-TOP-FULL.jpg"/>
          <p:cNvPicPr>
            <a:picLocks noChangeAspect="1"/>
          </p:cNvPicPr>
          <p:nvPr/>
        </p:nvPicPr>
        <p:blipFill>
          <a:blip r:embed="rId4" cstate="print"/>
          <a:srcRect/>
          <a:stretch>
            <a:fillRect/>
          </a:stretch>
        </p:blipFill>
        <p:spPr bwMode="auto">
          <a:xfrm>
            <a:off x="990600" y="838200"/>
            <a:ext cx="6454775" cy="2286000"/>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533400"/>
            <a:ext cx="8229600" cy="685800"/>
          </a:xfrm>
        </p:spPr>
        <p:txBody>
          <a:bodyPr/>
          <a:lstStyle/>
          <a:p>
            <a:r>
              <a:rPr lang="en-US" dirty="0" smtClean="0"/>
              <a:t>Texas Target Tech (T</a:t>
            </a:r>
            <a:r>
              <a:rPr lang="en-US" baseline="30000" dirty="0" smtClean="0"/>
              <a:t>3</a:t>
            </a:r>
            <a:r>
              <a:rPr lang="en-US" dirty="0" smtClean="0"/>
              <a:t>) Grant</a:t>
            </a:r>
          </a:p>
        </p:txBody>
      </p:sp>
      <p:sp>
        <p:nvSpPr>
          <p:cNvPr id="44036" name="Rectangle 4"/>
          <p:cNvSpPr>
            <a:spLocks noGrp="1" noChangeArrowheads="1"/>
          </p:cNvSpPr>
          <p:nvPr>
            <p:ph type="body" idx="1"/>
          </p:nvPr>
        </p:nvSpPr>
        <p:spPr>
          <a:xfrm>
            <a:off x="457200" y="1295400"/>
            <a:ext cx="8229600" cy="5257800"/>
          </a:xfrm>
        </p:spPr>
        <p:txBody>
          <a:bodyPr/>
          <a:lstStyle/>
          <a:p>
            <a:pPr algn="ctr" eaLnBrk="1" hangingPunct="1">
              <a:lnSpc>
                <a:spcPct val="90000"/>
              </a:lnSpc>
              <a:buFontTx/>
              <a:buNone/>
            </a:pPr>
            <a:endParaRPr lang="en-US" sz="800" i="1" smtClean="0"/>
          </a:p>
          <a:p>
            <a:pPr algn="ctr" eaLnBrk="1" hangingPunct="1">
              <a:lnSpc>
                <a:spcPct val="90000"/>
              </a:lnSpc>
              <a:buFontTx/>
              <a:buNone/>
            </a:pPr>
            <a:r>
              <a:rPr lang="en-US" sz="2400" i="1" smtClean="0"/>
              <a:t>..to stimulate the use of educational technology</a:t>
            </a:r>
          </a:p>
          <a:p>
            <a:pPr algn="ctr" eaLnBrk="1" hangingPunct="1">
              <a:lnSpc>
                <a:spcPct val="90000"/>
              </a:lnSpc>
              <a:buFontTx/>
              <a:buNone/>
            </a:pPr>
            <a:r>
              <a:rPr lang="en-US" sz="2400" i="1" smtClean="0"/>
              <a:t>to improve teaching and learning.</a:t>
            </a:r>
            <a:endParaRPr lang="en-US" sz="800" i="1" smtClean="0"/>
          </a:p>
          <a:p>
            <a:pPr algn="ctr" eaLnBrk="1" hangingPunct="1">
              <a:lnSpc>
                <a:spcPct val="90000"/>
              </a:lnSpc>
              <a:buFontTx/>
              <a:buNone/>
            </a:pPr>
            <a:endParaRPr lang="en-US" sz="2400" smtClean="0"/>
          </a:p>
          <a:p>
            <a:pPr>
              <a:lnSpc>
                <a:spcPct val="90000"/>
              </a:lnSpc>
            </a:pPr>
            <a:r>
              <a:rPr lang="en-US" sz="2400" smtClean="0"/>
              <a:t>Regional Collaboration</a:t>
            </a:r>
          </a:p>
          <a:p>
            <a:pPr>
              <a:lnSpc>
                <a:spcPct val="90000"/>
              </a:lnSpc>
            </a:pPr>
            <a:r>
              <a:rPr lang="en-US" sz="2400" smtClean="0"/>
              <a:t>Focus</a:t>
            </a:r>
          </a:p>
          <a:p>
            <a:pPr lvl="1">
              <a:lnSpc>
                <a:spcPct val="90000"/>
              </a:lnSpc>
            </a:pPr>
            <a:r>
              <a:rPr lang="en-US" sz="2000" smtClean="0"/>
              <a:t>Grades 2 – 6</a:t>
            </a:r>
          </a:p>
          <a:p>
            <a:pPr lvl="1">
              <a:lnSpc>
                <a:spcPct val="90000"/>
              </a:lnSpc>
            </a:pPr>
            <a:r>
              <a:rPr lang="en-US" sz="2000" smtClean="0"/>
              <a:t>Campuses with high population of English Language Learners </a:t>
            </a:r>
          </a:p>
          <a:p>
            <a:pPr lvl="1">
              <a:lnSpc>
                <a:spcPct val="90000"/>
              </a:lnSpc>
            </a:pPr>
            <a:r>
              <a:rPr lang="en-US" sz="2000" smtClean="0"/>
              <a:t>Interactive White Board Technology (Promethean)</a:t>
            </a:r>
          </a:p>
          <a:p>
            <a:pPr>
              <a:lnSpc>
                <a:spcPct val="90000"/>
              </a:lnSpc>
            </a:pPr>
            <a:r>
              <a:rPr lang="en-US" sz="2400" smtClean="0"/>
              <a:t>Statement of Purpose</a:t>
            </a:r>
          </a:p>
          <a:p>
            <a:pPr lvl="1">
              <a:lnSpc>
                <a:spcPct val="90000"/>
              </a:lnSpc>
            </a:pPr>
            <a:r>
              <a:rPr lang="en-US" sz="2000" smtClean="0"/>
              <a:t>Increase access to technology for Collaborative schools with high enrollments of students classified as economically disadvantaged and English Language Learners (ELL) through provision of interactive whiteboards and student response systems. </a:t>
            </a:r>
          </a:p>
          <a:p>
            <a:pPr>
              <a:lnSpc>
                <a:spcPct val="90000"/>
              </a:lnSpc>
            </a:pPr>
            <a:endParaRPr lang="en-US" sz="2400" smtClean="0"/>
          </a:p>
          <a:p>
            <a:pPr>
              <a:lnSpc>
                <a:spcPct val="90000"/>
              </a:lnSpc>
            </a:pPr>
            <a:endParaRPr lang="en-US" sz="2400"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checkerboard(across)">
                                      <p:cBhvr>
                                        <p:cTn id="7" dur="500"/>
                                        <p:tgtEl>
                                          <p:spTgt spid="44034"/>
                                        </p:tgtEl>
                                      </p:cBhvr>
                                    </p:animEffect>
                                  </p:childTnLst>
                                </p:cTn>
                              </p:par>
                              <p:par>
                                <p:cTn id="8" presetID="5" presetClass="entr" presetSubtype="10" fill="hold" nodeType="withEffect">
                                  <p:stCondLst>
                                    <p:cond delay="0"/>
                                  </p:stCondLst>
                                  <p:childTnLst>
                                    <p:set>
                                      <p:cBhvr>
                                        <p:cTn id="9" dur="1" fill="hold">
                                          <p:stCondLst>
                                            <p:cond delay="0"/>
                                          </p:stCondLst>
                                        </p:cTn>
                                        <p:tgtEl>
                                          <p:spTgt spid="44036">
                                            <p:txEl>
                                              <p:pRg st="1" end="1"/>
                                            </p:txEl>
                                          </p:spTgt>
                                        </p:tgtEl>
                                        <p:attrNameLst>
                                          <p:attrName>style.visibility</p:attrName>
                                        </p:attrNameLst>
                                      </p:cBhvr>
                                      <p:to>
                                        <p:strVal val="visible"/>
                                      </p:to>
                                    </p:set>
                                    <p:animEffect transition="in" filter="checkerboard(across)">
                                      <p:cBhvr>
                                        <p:cTn id="10" dur="500"/>
                                        <p:tgtEl>
                                          <p:spTgt spid="44036">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44036">
                                            <p:txEl>
                                              <p:pRg st="2" end="2"/>
                                            </p:txEl>
                                          </p:spTgt>
                                        </p:tgtEl>
                                        <p:attrNameLst>
                                          <p:attrName>style.visibility</p:attrName>
                                        </p:attrNameLst>
                                      </p:cBhvr>
                                      <p:to>
                                        <p:strVal val="visible"/>
                                      </p:to>
                                    </p:set>
                                    <p:animEffect transition="in" filter="checkerboard(across)">
                                      <p:cBhvr>
                                        <p:cTn id="13" dur="500"/>
                                        <p:tgtEl>
                                          <p:spTgt spid="4403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4036">
                                            <p:txEl>
                                              <p:pRg st="4" end="4"/>
                                            </p:txEl>
                                          </p:spTgt>
                                        </p:tgtEl>
                                        <p:attrNameLst>
                                          <p:attrName>style.visibility</p:attrName>
                                        </p:attrNameLst>
                                      </p:cBhvr>
                                      <p:to>
                                        <p:strVal val="visible"/>
                                      </p:to>
                                    </p:set>
                                    <p:anim calcmode="lin" valueType="num">
                                      <p:cBhvr additive="base">
                                        <p:cTn id="18" dur="500" fill="hold"/>
                                        <p:tgtEl>
                                          <p:spTgt spid="44036">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44036">
                                            <p:txEl>
                                              <p:pRg st="4" end="4"/>
                                            </p:txEl>
                                          </p:spTgt>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4036">
                                            <p:txEl>
                                              <p:pRg st="5" end="5"/>
                                            </p:txEl>
                                          </p:spTgt>
                                        </p:tgtEl>
                                        <p:attrNameLst>
                                          <p:attrName>style.visibility</p:attrName>
                                        </p:attrNameLst>
                                      </p:cBhvr>
                                      <p:to>
                                        <p:strVal val="visible"/>
                                      </p:to>
                                    </p:set>
                                    <p:anim calcmode="lin" valueType="num">
                                      <p:cBhvr additive="base">
                                        <p:cTn id="22" dur="500" fill="hold"/>
                                        <p:tgtEl>
                                          <p:spTgt spid="44036">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4036">
                                            <p:txEl>
                                              <p:pRg st="5" end="5"/>
                                            </p:txEl>
                                          </p:spTgt>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4036">
                                            <p:txEl>
                                              <p:pRg st="6" end="6"/>
                                            </p:txEl>
                                          </p:spTgt>
                                        </p:tgtEl>
                                        <p:attrNameLst>
                                          <p:attrName>style.visibility</p:attrName>
                                        </p:attrNameLst>
                                      </p:cBhvr>
                                      <p:to>
                                        <p:strVal val="visible"/>
                                      </p:to>
                                    </p:set>
                                    <p:anim calcmode="lin" valueType="num">
                                      <p:cBhvr additive="base">
                                        <p:cTn id="26" dur="500" fill="hold"/>
                                        <p:tgtEl>
                                          <p:spTgt spid="44036">
                                            <p:txEl>
                                              <p:pRg st="6" end="6"/>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44036">
                                            <p:txEl>
                                              <p:pRg st="6" end="6"/>
                                            </p:txEl>
                                          </p:spTgt>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4036">
                                            <p:txEl>
                                              <p:pRg st="7" end="7"/>
                                            </p:txEl>
                                          </p:spTgt>
                                        </p:tgtEl>
                                        <p:attrNameLst>
                                          <p:attrName>style.visibility</p:attrName>
                                        </p:attrNameLst>
                                      </p:cBhvr>
                                      <p:to>
                                        <p:strVal val="visible"/>
                                      </p:to>
                                    </p:set>
                                    <p:anim calcmode="lin" valueType="num">
                                      <p:cBhvr additive="base">
                                        <p:cTn id="30" dur="500" fill="hold"/>
                                        <p:tgtEl>
                                          <p:spTgt spid="44036">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44036">
                                            <p:txEl>
                                              <p:pRg st="7" end="7"/>
                                            </p:txEl>
                                          </p:spTgt>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44036">
                                            <p:txEl>
                                              <p:pRg st="8" end="8"/>
                                            </p:txEl>
                                          </p:spTgt>
                                        </p:tgtEl>
                                        <p:attrNameLst>
                                          <p:attrName>style.visibility</p:attrName>
                                        </p:attrNameLst>
                                      </p:cBhvr>
                                      <p:to>
                                        <p:strVal val="visible"/>
                                      </p:to>
                                    </p:set>
                                    <p:anim calcmode="lin" valueType="num">
                                      <p:cBhvr additive="base">
                                        <p:cTn id="34" dur="500" fill="hold"/>
                                        <p:tgtEl>
                                          <p:spTgt spid="44036">
                                            <p:txEl>
                                              <p:pRg st="8" end="8"/>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44036">
                                            <p:txEl>
                                              <p:pRg st="8" end="8"/>
                                            </p:txEl>
                                          </p:spTgt>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44036">
                                            <p:txEl>
                                              <p:pRg st="9" end="9"/>
                                            </p:txEl>
                                          </p:spTgt>
                                        </p:tgtEl>
                                        <p:attrNameLst>
                                          <p:attrName>style.visibility</p:attrName>
                                        </p:attrNameLst>
                                      </p:cBhvr>
                                      <p:to>
                                        <p:strVal val="visible"/>
                                      </p:to>
                                    </p:set>
                                    <p:anim calcmode="lin" valueType="num">
                                      <p:cBhvr additive="base">
                                        <p:cTn id="38" dur="500" fill="hold"/>
                                        <p:tgtEl>
                                          <p:spTgt spid="44036">
                                            <p:txEl>
                                              <p:pRg st="9" end="9"/>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44036">
                                            <p:txEl>
                                              <p:pRg st="9" end="9"/>
                                            </p:txEl>
                                          </p:spTgt>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44036">
                                            <p:txEl>
                                              <p:pRg st="10" end="10"/>
                                            </p:txEl>
                                          </p:spTgt>
                                        </p:tgtEl>
                                        <p:attrNameLst>
                                          <p:attrName>style.visibility</p:attrName>
                                        </p:attrNameLst>
                                      </p:cBhvr>
                                      <p:to>
                                        <p:strVal val="visible"/>
                                      </p:to>
                                    </p:set>
                                    <p:anim calcmode="lin" valueType="num">
                                      <p:cBhvr additive="base">
                                        <p:cTn id="42" dur="500" fill="hold"/>
                                        <p:tgtEl>
                                          <p:spTgt spid="44036">
                                            <p:txEl>
                                              <p:pRg st="10" end="10"/>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44036">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31825"/>
            <a:ext cx="8229600" cy="685800"/>
          </a:xfrm>
        </p:spPr>
        <p:txBody>
          <a:bodyPr/>
          <a:lstStyle/>
          <a:p>
            <a:pPr eaLnBrk="1" hangingPunct="1"/>
            <a:r>
              <a:rPr lang="en-US" smtClean="0"/>
              <a:t>CTX Collaboration</a:t>
            </a:r>
          </a:p>
        </p:txBody>
      </p:sp>
      <p:sp>
        <p:nvSpPr>
          <p:cNvPr id="20482" name="Content Placeholder 2"/>
          <p:cNvSpPr>
            <a:spLocks noGrp="1"/>
          </p:cNvSpPr>
          <p:nvPr>
            <p:ph idx="1"/>
          </p:nvPr>
        </p:nvSpPr>
        <p:spPr>
          <a:xfrm>
            <a:off x="152400" y="1373188"/>
            <a:ext cx="8763000" cy="4525962"/>
          </a:xfrm>
        </p:spPr>
        <p:txBody>
          <a:bodyPr/>
          <a:lstStyle/>
          <a:p>
            <a:pPr eaLnBrk="1" hangingPunct="1"/>
            <a:r>
              <a:rPr lang="en-US" smtClean="0"/>
              <a:t>Facilitator: E3 Alliance</a:t>
            </a:r>
          </a:p>
          <a:p>
            <a:pPr lvl="1" eaLnBrk="1" hangingPunct="1"/>
            <a:r>
              <a:rPr lang="en-US" smtClean="0"/>
              <a:t>Grant Procurement Effort and Regional Sharing</a:t>
            </a:r>
          </a:p>
          <a:p>
            <a:pPr eaLnBrk="1" hangingPunct="1"/>
            <a:r>
              <a:rPr lang="en-US" smtClean="0"/>
              <a:t>School Districts: Bastrop, KIPP, Leander, Pflugerville, Round Rock, San Marcos, </a:t>
            </a:r>
            <a:br>
              <a:rPr lang="en-US" smtClean="0"/>
            </a:br>
            <a:r>
              <a:rPr lang="en-US" smtClean="0"/>
              <a:t>UT Elementary</a:t>
            </a:r>
          </a:p>
          <a:p>
            <a:pPr eaLnBrk="1" hangingPunct="1"/>
            <a:r>
              <a:rPr lang="en-US" smtClean="0"/>
              <a:t>Project Management &amp; Fiscal Agent: Pflugerville ISD</a:t>
            </a:r>
          </a:p>
          <a:p>
            <a:pPr eaLnBrk="1" hangingPunct="1"/>
            <a:r>
              <a:rPr lang="en-US" smtClean="0"/>
              <a:t>External Evaluator: Resources for Learning, LLC.</a:t>
            </a:r>
          </a:p>
          <a:p>
            <a:pPr eaLnBrk="1" hangingPunct="1"/>
            <a:r>
              <a:rPr lang="en-US" smtClean="0"/>
              <a:t>Shared Service Agreement</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checkerboard(across)">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0482">
                                            <p:txEl>
                                              <p:pRg st="0" end="0"/>
                                            </p:txEl>
                                          </p:spTgt>
                                        </p:tgtEl>
                                        <p:attrNameLst>
                                          <p:attrName>style.visibility</p:attrName>
                                        </p:attrNameLst>
                                      </p:cBhvr>
                                      <p:to>
                                        <p:strVal val="visible"/>
                                      </p:to>
                                    </p:set>
                                    <p:anim calcmode="lin" valueType="num">
                                      <p:cBhvr additive="base">
                                        <p:cTn id="12" dur="500" fill="hold"/>
                                        <p:tgtEl>
                                          <p:spTgt spid="20482">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0482">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0482">
                                            <p:txEl>
                                              <p:pRg st="1" end="1"/>
                                            </p:txEl>
                                          </p:spTgt>
                                        </p:tgtEl>
                                        <p:attrNameLst>
                                          <p:attrName>style.visibility</p:attrName>
                                        </p:attrNameLst>
                                      </p:cBhvr>
                                      <p:to>
                                        <p:strVal val="visible"/>
                                      </p:to>
                                    </p:set>
                                    <p:anim calcmode="lin" valueType="num">
                                      <p:cBhvr additive="base">
                                        <p:cTn id="16" dur="500" fill="hold"/>
                                        <p:tgtEl>
                                          <p:spTgt spid="20482">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0482">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0482">
                                            <p:txEl>
                                              <p:pRg st="2" end="2"/>
                                            </p:txEl>
                                          </p:spTgt>
                                        </p:tgtEl>
                                        <p:attrNameLst>
                                          <p:attrName>style.visibility</p:attrName>
                                        </p:attrNameLst>
                                      </p:cBhvr>
                                      <p:to>
                                        <p:strVal val="visible"/>
                                      </p:to>
                                    </p:set>
                                    <p:anim calcmode="lin" valueType="num">
                                      <p:cBhvr additive="base">
                                        <p:cTn id="20" dur="500" fill="hold"/>
                                        <p:tgtEl>
                                          <p:spTgt spid="20482">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0482">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0482">
                                            <p:txEl>
                                              <p:pRg st="3" end="3"/>
                                            </p:txEl>
                                          </p:spTgt>
                                        </p:tgtEl>
                                        <p:attrNameLst>
                                          <p:attrName>style.visibility</p:attrName>
                                        </p:attrNameLst>
                                      </p:cBhvr>
                                      <p:to>
                                        <p:strVal val="visible"/>
                                      </p:to>
                                    </p:set>
                                    <p:anim calcmode="lin" valueType="num">
                                      <p:cBhvr additive="base">
                                        <p:cTn id="24" dur="500" fill="hold"/>
                                        <p:tgtEl>
                                          <p:spTgt spid="20482">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0482">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0482">
                                            <p:txEl>
                                              <p:pRg st="4" end="4"/>
                                            </p:txEl>
                                          </p:spTgt>
                                        </p:tgtEl>
                                        <p:attrNameLst>
                                          <p:attrName>style.visibility</p:attrName>
                                        </p:attrNameLst>
                                      </p:cBhvr>
                                      <p:to>
                                        <p:strVal val="visible"/>
                                      </p:to>
                                    </p:set>
                                    <p:anim calcmode="lin" valueType="num">
                                      <p:cBhvr additive="base">
                                        <p:cTn id="28" dur="500" fill="hold"/>
                                        <p:tgtEl>
                                          <p:spTgt spid="20482">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0482">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0482">
                                            <p:txEl>
                                              <p:pRg st="5" end="5"/>
                                            </p:txEl>
                                          </p:spTgt>
                                        </p:tgtEl>
                                        <p:attrNameLst>
                                          <p:attrName>style.visibility</p:attrName>
                                        </p:attrNameLst>
                                      </p:cBhvr>
                                      <p:to>
                                        <p:strVal val="visible"/>
                                      </p:to>
                                    </p:set>
                                    <p:anim calcmode="lin" valueType="num">
                                      <p:cBhvr additive="base">
                                        <p:cTn id="32" dur="500" fill="hold"/>
                                        <p:tgtEl>
                                          <p:spTgt spid="20482">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048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457200" y="609600"/>
            <a:ext cx="8229600" cy="685800"/>
          </a:xfrm>
        </p:spPr>
        <p:txBody>
          <a:bodyPr/>
          <a:lstStyle/>
          <a:p>
            <a:pPr eaLnBrk="1" hangingPunct="1"/>
            <a:r>
              <a:rPr lang="en-US" smtClean="0"/>
              <a:t>How Did We Get Here?</a:t>
            </a:r>
          </a:p>
        </p:txBody>
      </p:sp>
      <p:sp>
        <p:nvSpPr>
          <p:cNvPr id="21506" name="Content Placeholder 2"/>
          <p:cNvSpPr>
            <a:spLocks noGrp="1"/>
          </p:cNvSpPr>
          <p:nvPr>
            <p:ph idx="1"/>
          </p:nvPr>
        </p:nvSpPr>
        <p:spPr>
          <a:xfrm>
            <a:off x="457200" y="1371600"/>
            <a:ext cx="8229600" cy="4525963"/>
          </a:xfrm>
        </p:spPr>
        <p:txBody>
          <a:bodyPr/>
          <a:lstStyle/>
          <a:p>
            <a:pPr eaLnBrk="1" hangingPunct="1"/>
            <a:r>
              <a:rPr lang="en-US" smtClean="0"/>
              <a:t>Texas Target Technology (T</a:t>
            </a:r>
            <a:r>
              <a:rPr lang="en-US" baseline="30000" smtClean="0"/>
              <a:t>3</a:t>
            </a:r>
            <a:r>
              <a:rPr lang="en-US" smtClean="0"/>
              <a:t>) Grant</a:t>
            </a:r>
          </a:p>
          <a:p>
            <a:pPr lvl="1" eaLnBrk="1" hangingPunct="1"/>
            <a:r>
              <a:rPr lang="en-US" smtClean="0"/>
              <a:t>Federal Stimulus Dollars</a:t>
            </a:r>
          </a:p>
          <a:p>
            <a:pPr lvl="1" eaLnBrk="1" hangingPunct="1"/>
            <a:r>
              <a:rPr lang="en-US" smtClean="0"/>
              <a:t>Passed through TEA</a:t>
            </a:r>
          </a:p>
          <a:p>
            <a:pPr lvl="1" eaLnBrk="1" hangingPunct="1"/>
            <a:r>
              <a:rPr lang="en-US" smtClean="0"/>
              <a:t>August 2009</a:t>
            </a:r>
          </a:p>
          <a:p>
            <a:pPr lvl="1" eaLnBrk="1" hangingPunct="1"/>
            <a:r>
              <a:rPr lang="en-US" smtClean="0"/>
              <a:t>Up to $1M, 2 year grants</a:t>
            </a:r>
          </a:p>
          <a:p>
            <a:pPr eaLnBrk="1" hangingPunct="1"/>
            <a:r>
              <a:rPr lang="en-US" smtClean="0"/>
              <a:t>No partner eligible and/or had capacity on their own</a:t>
            </a:r>
          </a:p>
          <a:p>
            <a:pPr eaLnBrk="1" hangingPunct="1"/>
            <a:r>
              <a:rPr lang="en-US" smtClean="0"/>
              <a:t>Collaborative awarded $965,000 available</a:t>
            </a:r>
          </a:p>
          <a:p>
            <a:pPr eaLnBrk="1" hangingPunct="1"/>
            <a:r>
              <a:rPr lang="en-US" smtClean="0"/>
              <a:t>First instance of districts and charters working closely together</a:t>
            </a:r>
          </a:p>
          <a:p>
            <a:pPr eaLnBrk="1" hangingPunct="1"/>
            <a:endParaRPr lang="en-US"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checkerboard(across)">
                                      <p:cBhvr>
                                        <p:cTn id="7" dur="500"/>
                                        <p:tgtEl>
                                          <p:spTgt spid="2150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1506">
                                            <p:txEl>
                                              <p:pRg st="0" end="0"/>
                                            </p:txEl>
                                          </p:spTgt>
                                        </p:tgtEl>
                                        <p:attrNameLst>
                                          <p:attrName>style.visibility</p:attrName>
                                        </p:attrNameLst>
                                      </p:cBhvr>
                                      <p:to>
                                        <p:strVal val="visible"/>
                                      </p:to>
                                    </p:set>
                                    <p:anim calcmode="lin" valueType="num">
                                      <p:cBhvr additive="base">
                                        <p:cTn id="12" dur="500" fill="hold"/>
                                        <p:tgtEl>
                                          <p:spTgt spid="21506">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1506">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506">
                                            <p:txEl>
                                              <p:pRg st="1" end="1"/>
                                            </p:txEl>
                                          </p:spTgt>
                                        </p:tgtEl>
                                        <p:attrNameLst>
                                          <p:attrName>style.visibility</p:attrName>
                                        </p:attrNameLst>
                                      </p:cBhvr>
                                      <p:to>
                                        <p:strVal val="visible"/>
                                      </p:to>
                                    </p:set>
                                    <p:anim calcmode="lin" valueType="num">
                                      <p:cBhvr additive="base">
                                        <p:cTn id="16" dur="500" fill="hold"/>
                                        <p:tgtEl>
                                          <p:spTgt spid="21506">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1506">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1506">
                                            <p:txEl>
                                              <p:pRg st="2" end="2"/>
                                            </p:txEl>
                                          </p:spTgt>
                                        </p:tgtEl>
                                        <p:attrNameLst>
                                          <p:attrName>style.visibility</p:attrName>
                                        </p:attrNameLst>
                                      </p:cBhvr>
                                      <p:to>
                                        <p:strVal val="visible"/>
                                      </p:to>
                                    </p:set>
                                    <p:anim calcmode="lin" valueType="num">
                                      <p:cBhvr additive="base">
                                        <p:cTn id="20" dur="500" fill="hold"/>
                                        <p:tgtEl>
                                          <p:spTgt spid="21506">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1506">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1506">
                                            <p:txEl>
                                              <p:pRg st="3" end="3"/>
                                            </p:txEl>
                                          </p:spTgt>
                                        </p:tgtEl>
                                        <p:attrNameLst>
                                          <p:attrName>style.visibility</p:attrName>
                                        </p:attrNameLst>
                                      </p:cBhvr>
                                      <p:to>
                                        <p:strVal val="visible"/>
                                      </p:to>
                                    </p:set>
                                    <p:anim calcmode="lin" valueType="num">
                                      <p:cBhvr additive="base">
                                        <p:cTn id="24" dur="500" fill="hold"/>
                                        <p:tgtEl>
                                          <p:spTgt spid="21506">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1506">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1506">
                                            <p:txEl>
                                              <p:pRg st="4" end="4"/>
                                            </p:txEl>
                                          </p:spTgt>
                                        </p:tgtEl>
                                        <p:attrNameLst>
                                          <p:attrName>style.visibility</p:attrName>
                                        </p:attrNameLst>
                                      </p:cBhvr>
                                      <p:to>
                                        <p:strVal val="visible"/>
                                      </p:to>
                                    </p:set>
                                    <p:anim calcmode="lin" valueType="num">
                                      <p:cBhvr additive="base">
                                        <p:cTn id="28" dur="500" fill="hold"/>
                                        <p:tgtEl>
                                          <p:spTgt spid="21506">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1506">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1506">
                                            <p:txEl>
                                              <p:pRg st="5" end="5"/>
                                            </p:txEl>
                                          </p:spTgt>
                                        </p:tgtEl>
                                        <p:attrNameLst>
                                          <p:attrName>style.visibility</p:attrName>
                                        </p:attrNameLst>
                                      </p:cBhvr>
                                      <p:to>
                                        <p:strVal val="visible"/>
                                      </p:to>
                                    </p:set>
                                    <p:anim calcmode="lin" valueType="num">
                                      <p:cBhvr additive="base">
                                        <p:cTn id="32" dur="500" fill="hold"/>
                                        <p:tgtEl>
                                          <p:spTgt spid="21506">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1506">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1506">
                                            <p:txEl>
                                              <p:pRg st="6" end="6"/>
                                            </p:txEl>
                                          </p:spTgt>
                                        </p:tgtEl>
                                        <p:attrNameLst>
                                          <p:attrName>style.visibility</p:attrName>
                                        </p:attrNameLst>
                                      </p:cBhvr>
                                      <p:to>
                                        <p:strVal val="visible"/>
                                      </p:to>
                                    </p:set>
                                    <p:anim calcmode="lin" valueType="num">
                                      <p:cBhvr additive="base">
                                        <p:cTn id="36" dur="500" fill="hold"/>
                                        <p:tgtEl>
                                          <p:spTgt spid="21506">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1506">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1506">
                                            <p:txEl>
                                              <p:pRg st="7" end="7"/>
                                            </p:txEl>
                                          </p:spTgt>
                                        </p:tgtEl>
                                        <p:attrNameLst>
                                          <p:attrName>style.visibility</p:attrName>
                                        </p:attrNameLst>
                                      </p:cBhvr>
                                      <p:to>
                                        <p:strVal val="visible"/>
                                      </p:to>
                                    </p:set>
                                    <p:anim calcmode="lin" valueType="num">
                                      <p:cBhvr additive="base">
                                        <p:cTn id="40" dur="500" fill="hold"/>
                                        <p:tgtEl>
                                          <p:spTgt spid="21506">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21506">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457200" y="568325"/>
            <a:ext cx="8229600" cy="685800"/>
          </a:xfrm>
        </p:spPr>
        <p:txBody>
          <a:bodyPr/>
          <a:lstStyle/>
          <a:p>
            <a:pPr eaLnBrk="1" hangingPunct="1"/>
            <a:r>
              <a:rPr lang="en-US" smtClean="0"/>
              <a:t>By the Numbers</a:t>
            </a:r>
          </a:p>
        </p:txBody>
      </p:sp>
      <p:sp>
        <p:nvSpPr>
          <p:cNvPr id="22530" name="Content Placeholder 2"/>
          <p:cNvSpPr>
            <a:spLocks noGrp="1"/>
          </p:cNvSpPr>
          <p:nvPr>
            <p:ph idx="1"/>
          </p:nvPr>
        </p:nvSpPr>
        <p:spPr>
          <a:xfrm>
            <a:off x="457200" y="1282700"/>
            <a:ext cx="8229600" cy="4525963"/>
          </a:xfrm>
        </p:spPr>
        <p:txBody>
          <a:bodyPr/>
          <a:lstStyle/>
          <a:p>
            <a:pPr eaLnBrk="1" hangingPunct="1"/>
            <a:r>
              <a:rPr lang="en-US" sz="3000" smtClean="0"/>
              <a:t>26 Schools</a:t>
            </a:r>
          </a:p>
          <a:p>
            <a:pPr eaLnBrk="1" hangingPunct="1"/>
            <a:r>
              <a:rPr lang="en-US" sz="3000" smtClean="0"/>
              <a:t>95 Boards (most fixed, some portable)</a:t>
            </a:r>
          </a:p>
          <a:p>
            <a:pPr eaLnBrk="1" hangingPunct="1"/>
            <a:r>
              <a:rPr lang="en-US" sz="3000" smtClean="0"/>
              <a:t>95 Classrooms</a:t>
            </a:r>
          </a:p>
          <a:p>
            <a:pPr eaLnBrk="1" hangingPunct="1"/>
            <a:r>
              <a:rPr lang="en-US" sz="3000" smtClean="0"/>
              <a:t>3,452 Students over 2 years receiving interactive white board instruction</a:t>
            </a:r>
          </a:p>
          <a:p>
            <a:pPr eaLnBrk="1" hangingPunct="1"/>
            <a:r>
              <a:rPr lang="en-US" sz="3000" smtClean="0"/>
              <a:t>25% required to be spent on Professional Learning</a:t>
            </a:r>
          </a:p>
          <a:p>
            <a:pPr eaLnBrk="1" hangingPunct="1"/>
            <a:r>
              <a:rPr lang="en-US" sz="3000" smtClean="0"/>
              <a:t>Software</a:t>
            </a:r>
          </a:p>
          <a:p>
            <a:pPr lvl="1" eaLnBrk="1" hangingPunct="1"/>
            <a:r>
              <a:rPr lang="en-US" sz="2600" smtClean="0"/>
              <a:t>Aha!Math &amp; Aha!Science donated by Learning.com for 1 year</a:t>
            </a:r>
          </a:p>
          <a:p>
            <a:pPr lvl="1" eaLnBrk="1" hangingPunct="1"/>
            <a:r>
              <a:rPr lang="en-US" sz="2600" smtClean="0"/>
              <a:t>Other vendors</a:t>
            </a:r>
          </a:p>
          <a:p>
            <a:pPr eaLnBrk="1" hangingPunct="1"/>
            <a:endParaRPr lang="en-US"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checkerboard(across)">
                                      <p:cBhvr>
                                        <p:cTn id="7" dur="500"/>
                                        <p:tgtEl>
                                          <p:spTgt spid="225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2530">
                                            <p:txEl>
                                              <p:pRg st="0" end="0"/>
                                            </p:txEl>
                                          </p:spTgt>
                                        </p:tgtEl>
                                        <p:attrNameLst>
                                          <p:attrName>style.visibility</p:attrName>
                                        </p:attrNameLst>
                                      </p:cBhvr>
                                      <p:to>
                                        <p:strVal val="visible"/>
                                      </p:to>
                                    </p:set>
                                    <p:anim calcmode="lin" valueType="num">
                                      <p:cBhvr additive="base">
                                        <p:cTn id="12" dur="500" fill="hold"/>
                                        <p:tgtEl>
                                          <p:spTgt spid="22530">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2530">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530">
                                            <p:txEl>
                                              <p:pRg st="1" end="1"/>
                                            </p:txEl>
                                          </p:spTgt>
                                        </p:tgtEl>
                                        <p:attrNameLst>
                                          <p:attrName>style.visibility</p:attrName>
                                        </p:attrNameLst>
                                      </p:cBhvr>
                                      <p:to>
                                        <p:strVal val="visible"/>
                                      </p:to>
                                    </p:set>
                                    <p:anim calcmode="lin" valueType="num">
                                      <p:cBhvr additive="base">
                                        <p:cTn id="16" dur="500" fill="hold"/>
                                        <p:tgtEl>
                                          <p:spTgt spid="22530">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2530">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2530">
                                            <p:txEl>
                                              <p:pRg st="2" end="2"/>
                                            </p:txEl>
                                          </p:spTgt>
                                        </p:tgtEl>
                                        <p:attrNameLst>
                                          <p:attrName>style.visibility</p:attrName>
                                        </p:attrNameLst>
                                      </p:cBhvr>
                                      <p:to>
                                        <p:strVal val="visible"/>
                                      </p:to>
                                    </p:set>
                                    <p:anim calcmode="lin" valueType="num">
                                      <p:cBhvr additive="base">
                                        <p:cTn id="20" dur="500" fill="hold"/>
                                        <p:tgtEl>
                                          <p:spTgt spid="22530">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2530">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2530">
                                            <p:txEl>
                                              <p:pRg st="3" end="3"/>
                                            </p:txEl>
                                          </p:spTgt>
                                        </p:tgtEl>
                                        <p:attrNameLst>
                                          <p:attrName>style.visibility</p:attrName>
                                        </p:attrNameLst>
                                      </p:cBhvr>
                                      <p:to>
                                        <p:strVal val="visible"/>
                                      </p:to>
                                    </p:set>
                                    <p:anim calcmode="lin" valueType="num">
                                      <p:cBhvr additive="base">
                                        <p:cTn id="24" dur="500" fill="hold"/>
                                        <p:tgtEl>
                                          <p:spTgt spid="22530">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2530">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2530">
                                            <p:txEl>
                                              <p:pRg st="4" end="4"/>
                                            </p:txEl>
                                          </p:spTgt>
                                        </p:tgtEl>
                                        <p:attrNameLst>
                                          <p:attrName>style.visibility</p:attrName>
                                        </p:attrNameLst>
                                      </p:cBhvr>
                                      <p:to>
                                        <p:strVal val="visible"/>
                                      </p:to>
                                    </p:set>
                                    <p:anim calcmode="lin" valueType="num">
                                      <p:cBhvr additive="base">
                                        <p:cTn id="28" dur="500" fill="hold"/>
                                        <p:tgtEl>
                                          <p:spTgt spid="22530">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2530">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2530">
                                            <p:txEl>
                                              <p:pRg st="5" end="5"/>
                                            </p:txEl>
                                          </p:spTgt>
                                        </p:tgtEl>
                                        <p:attrNameLst>
                                          <p:attrName>style.visibility</p:attrName>
                                        </p:attrNameLst>
                                      </p:cBhvr>
                                      <p:to>
                                        <p:strVal val="visible"/>
                                      </p:to>
                                    </p:set>
                                    <p:anim calcmode="lin" valueType="num">
                                      <p:cBhvr additive="base">
                                        <p:cTn id="32" dur="500" fill="hold"/>
                                        <p:tgtEl>
                                          <p:spTgt spid="22530">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2530">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2530">
                                            <p:txEl>
                                              <p:pRg st="6" end="6"/>
                                            </p:txEl>
                                          </p:spTgt>
                                        </p:tgtEl>
                                        <p:attrNameLst>
                                          <p:attrName>style.visibility</p:attrName>
                                        </p:attrNameLst>
                                      </p:cBhvr>
                                      <p:to>
                                        <p:strVal val="visible"/>
                                      </p:to>
                                    </p:set>
                                    <p:anim calcmode="lin" valueType="num">
                                      <p:cBhvr additive="base">
                                        <p:cTn id="36" dur="500" fill="hold"/>
                                        <p:tgtEl>
                                          <p:spTgt spid="22530">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2530">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2530">
                                            <p:txEl>
                                              <p:pRg st="7" end="7"/>
                                            </p:txEl>
                                          </p:spTgt>
                                        </p:tgtEl>
                                        <p:attrNameLst>
                                          <p:attrName>style.visibility</p:attrName>
                                        </p:attrNameLst>
                                      </p:cBhvr>
                                      <p:to>
                                        <p:strVal val="visible"/>
                                      </p:to>
                                    </p:set>
                                    <p:anim calcmode="lin" valueType="num">
                                      <p:cBhvr additive="base">
                                        <p:cTn id="40" dur="500" fill="hold"/>
                                        <p:tgtEl>
                                          <p:spTgt spid="22530">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22530">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idx="4294967295"/>
          </p:nvPr>
        </p:nvSpPr>
        <p:spPr/>
        <p:txBody>
          <a:bodyPr/>
          <a:lstStyle/>
          <a:p>
            <a:r>
              <a:rPr lang="en-US" smtClean="0"/>
              <a:t>Distribution of Participants</a:t>
            </a:r>
          </a:p>
        </p:txBody>
      </p:sp>
      <p:graphicFrame>
        <p:nvGraphicFramePr>
          <p:cNvPr id="4" name="Content Placeholder 3"/>
          <p:cNvGraphicFramePr>
            <a:graphicFrameLocks noGrp="1"/>
          </p:cNvGraphicFramePr>
          <p:nvPr>
            <p:ph idx="4294967295"/>
          </p:nvPr>
        </p:nvGraphicFramePr>
        <p:xfrm>
          <a:off x="457200" y="1457325"/>
          <a:ext cx="8229600" cy="4311015"/>
        </p:xfrm>
        <a:graphic>
          <a:graphicData uri="http://schemas.openxmlformats.org/drawingml/2006/table">
            <a:tbl>
              <a:tblPr/>
              <a:tblGrid>
                <a:gridCol w="1646238"/>
                <a:gridCol w="1646237"/>
                <a:gridCol w="1644650"/>
                <a:gridCol w="1646238"/>
                <a:gridCol w="1646237"/>
              </a:tblGrid>
              <a:tr h="219075">
                <a:tc rowSpan="2">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Arial" charset="0"/>
                          <a:ea typeface="Calibri" pitchFamily="34" charset="0"/>
                          <a:cs typeface="Times New Roman" pitchFamily="18" charset="0"/>
                        </a:rPr>
                        <a:t>LEA</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Arial" charset="0"/>
                          <a:ea typeface="Calibri" pitchFamily="34" charset="0"/>
                          <a:cs typeface="Times New Roman" pitchFamily="18" charset="0"/>
                        </a:rPr>
                        <a:t>Teachers</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gridSpan="2">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Arial" charset="0"/>
                          <a:ea typeface="Calibri" pitchFamily="34" charset="0"/>
                          <a:cs typeface="Times New Roman" pitchFamily="18" charset="0"/>
                        </a:rPr>
                        <a:t>Students</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r>
              <a:tr h="371475">
                <a:tc vMerge="1">
                  <a:txBody>
                    <a:bodyPr/>
                    <a:lstStyle/>
                    <a:p>
                      <a:endParaRPr lang="en-US"/>
                    </a:p>
                  </a:txBody>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2010</a:t>
                      </a:r>
                    </a:p>
                  </a:txBody>
                  <a:tcPr marL="68580" marR="68580" marT="0" marB="0" anchor="ct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Bastrop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7%</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KIPP</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10%</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18%</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Leander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10%</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Pflugerville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25%</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22%</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Round Rock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23%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33%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San Marcos CISD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7%</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9%</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UTEC</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12%</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5%</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16801" name="Text Box 65"/>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idx="4294967295"/>
          </p:nvPr>
        </p:nvSpPr>
        <p:spPr/>
        <p:txBody>
          <a:bodyPr/>
          <a:lstStyle/>
          <a:p>
            <a:r>
              <a:rPr lang="en-US" smtClean="0"/>
              <a:t>Student Grade Distribution</a:t>
            </a:r>
          </a:p>
        </p:txBody>
      </p:sp>
      <p:graphicFrame>
        <p:nvGraphicFramePr>
          <p:cNvPr id="4" name="Content Placeholder 3"/>
          <p:cNvGraphicFramePr>
            <a:graphicFrameLocks noGrp="1"/>
          </p:cNvGraphicFramePr>
          <p:nvPr>
            <p:ph idx="4294967295"/>
          </p:nvPr>
        </p:nvGraphicFramePr>
        <p:xfrm>
          <a:off x="457200" y="1295400"/>
          <a:ext cx="8229600" cy="1857375"/>
        </p:xfrm>
        <a:graphic>
          <a:graphicData uri="http://schemas.openxmlformats.org/drawingml/2006/table">
            <a:tbl>
              <a:tblPr/>
              <a:tblGrid>
                <a:gridCol w="2743200"/>
                <a:gridCol w="2743200"/>
                <a:gridCol w="2743200"/>
              </a:tblGrid>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Grade Level</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2010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2011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 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17%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 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 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Grades 6-8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18%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41%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18813" name="Text Box 29"/>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theme/theme1.xml><?xml version="1.0" encoding="utf-8"?>
<a:theme xmlns:a="http://schemas.openxmlformats.org/drawingml/2006/main" name="E3-POWERPOINT TEMPLATE ">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version>
  <revision id="1.0.37047.0"/>
</version>
</file>

<file path=customXml/itemProps1.xml><?xml version="1.0" encoding="utf-8"?>
<ds:datastoreItem xmlns:ds="http://schemas.openxmlformats.org/officeDocument/2006/customXml" ds:itemID="{FCC0E0AB-555E-455B-AB87-660089ADDF65}">
  <ds:schemaRefs/>
</ds:datastoreItem>
</file>

<file path=docProps/app.xml><?xml version="1.0" encoding="utf-8"?>
<Properties xmlns="http://schemas.openxmlformats.org/officeDocument/2006/extended-properties" xmlns:vt="http://schemas.openxmlformats.org/officeDocument/2006/docPropsVTypes">
  <Template>E3-POWERPOINT TEMPLATE </Template>
  <TotalTime>2317</TotalTime>
  <Words>2018</Words>
  <Application>Microsoft Office PowerPoint</Application>
  <PresentationFormat>On-screen Show (4:3)</PresentationFormat>
  <Paragraphs>376</Paragraphs>
  <Slides>38</Slides>
  <Notes>22</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E3-POWERPOINT TEMPLATE </vt:lpstr>
      <vt:lpstr>Slide 1</vt:lpstr>
      <vt:lpstr>Introductions</vt:lpstr>
      <vt:lpstr>Presentation Objectives</vt:lpstr>
      <vt:lpstr>Texas Target Tech (T3) Grant</vt:lpstr>
      <vt:lpstr>CTX Collaboration</vt:lpstr>
      <vt:lpstr>How Did We Get Here?</vt:lpstr>
      <vt:lpstr>By the Numbers</vt:lpstr>
      <vt:lpstr>Distribution of Participants</vt:lpstr>
      <vt:lpstr>Student Grade Distribution</vt:lpstr>
      <vt:lpstr>Student Ethnicity</vt:lpstr>
      <vt:lpstr>Student Economic Disadvantaged Status</vt:lpstr>
      <vt:lpstr>Student LEP Status</vt:lpstr>
      <vt:lpstr>Teacher Information</vt:lpstr>
      <vt:lpstr>Collaborative Lessons Learned</vt:lpstr>
      <vt:lpstr>Collaborative Lessons Learned</vt:lpstr>
      <vt:lpstr>Professional Learning</vt:lpstr>
      <vt:lpstr>Slide 17</vt:lpstr>
      <vt:lpstr>Technology Lessons Learned</vt:lpstr>
      <vt:lpstr>Usage Lessons Learned</vt:lpstr>
      <vt:lpstr>Usage Lessons Learned</vt:lpstr>
      <vt:lpstr>Student Lessons Learned</vt:lpstr>
      <vt:lpstr>Student Lessons Learned</vt:lpstr>
      <vt:lpstr>Teacher Lessons Learned</vt:lpstr>
      <vt:lpstr>Curriculum Redesign Lessons Learned (i.e. Instructional Environment / Delivery)</vt:lpstr>
      <vt:lpstr>Robert Marzano:  Teaching with Interactive Whiteboards</vt:lpstr>
      <vt:lpstr>Evaluation Lessons Learned</vt:lpstr>
      <vt:lpstr>Classroom Management</vt:lpstr>
      <vt:lpstr>Student Engagement</vt:lpstr>
      <vt:lpstr>Community Technology Awareness</vt:lpstr>
      <vt:lpstr>Community-wide Technology Awareness</vt:lpstr>
      <vt:lpstr>Parent Rating of  Importance of Technology</vt:lpstr>
      <vt:lpstr>Parent Reported Impact on Achievement</vt:lpstr>
      <vt:lpstr>Evaluation Lessons Learned Summary</vt:lpstr>
      <vt:lpstr>Slide 34</vt:lpstr>
      <vt:lpstr>Grant Lessons Learned</vt:lpstr>
      <vt:lpstr>Grant Lessons Learned</vt:lpstr>
      <vt:lpstr>Important Resources</vt:lpstr>
      <vt:lpstr>Slide 38</vt:lpstr>
    </vt:vector>
  </TitlesOfParts>
  <Company>Austin Community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Jim Van Overschelde</dc:creator>
  <cp:lastModifiedBy>autreyr</cp:lastModifiedBy>
  <cp:revision>111</cp:revision>
  <dcterms:created xsi:type="dcterms:W3CDTF">2011-02-18T15:13:59Z</dcterms:created>
  <dcterms:modified xsi:type="dcterms:W3CDTF">2011-08-31T02:26:50Z</dcterms:modified>
</cp:coreProperties>
</file>